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96" r:id="rId3"/>
    <p:sldId id="259" r:id="rId4"/>
    <p:sldId id="281" r:id="rId5"/>
    <p:sldId id="260" r:id="rId6"/>
    <p:sldId id="308" r:id="rId7"/>
    <p:sldId id="261" r:id="rId8"/>
    <p:sldId id="309" r:id="rId9"/>
    <p:sldId id="310" r:id="rId10"/>
    <p:sldId id="257" r:id="rId11"/>
    <p:sldId id="258" r:id="rId12"/>
    <p:sldId id="304" r:id="rId13"/>
    <p:sldId id="305" r:id="rId14"/>
    <p:sldId id="306" r:id="rId15"/>
    <p:sldId id="307" r:id="rId16"/>
    <p:sldId id="297" r:id="rId17"/>
    <p:sldId id="312" r:id="rId18"/>
    <p:sldId id="311" r:id="rId19"/>
    <p:sldId id="313" r:id="rId20"/>
    <p:sldId id="298" r:id="rId21"/>
    <p:sldId id="299" r:id="rId22"/>
    <p:sldId id="300" r:id="rId23"/>
    <p:sldId id="302" r:id="rId24"/>
    <p:sldId id="301" r:id="rId25"/>
    <p:sldId id="303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8"/>
    <p:restoredTop sz="94648"/>
  </p:normalViewPr>
  <p:slideViewPr>
    <p:cSldViewPr snapToGrid="0">
      <p:cViewPr varScale="1">
        <p:scale>
          <a:sx n="24" d="100"/>
          <a:sy n="24" d="100"/>
        </p:scale>
        <p:origin x="120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850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33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996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101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7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670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404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95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072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88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104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0351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11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연어 어묵, 샐러드, 후무스가 든 그릇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파슬리 버터, 구운 헤이즐넛, 파르메산 치즈를 올린 파파르델레 파스타 그릇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A0E82-CB94-78F1-9A81-F387BB78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A9969E-1F91-8D4A-C63A-49BEBB69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664EC-D732-436E-90F4-45D90FE37CD6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01F00C-0CD1-D7BA-7044-05AD0FCC1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702C1A-9CC3-A543-04C5-ADB976D2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93391" y="13076008"/>
            <a:ext cx="384721" cy="379591"/>
          </a:xfrm>
        </p:spPr>
        <p:txBody>
          <a:bodyPr/>
          <a:lstStyle/>
          <a:p>
            <a:fld id="{F3FA2003-F6A3-45F1-BCD6-2E274847E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758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8435A-35B6-EDD1-97ED-8A6013E9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61EC9-CF63-5FD3-7809-9011D0307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A462F-C549-B95E-F722-A575A21D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F1E55-9AFB-F642-9EBF-43E447A1EC47}" type="datetimeFigureOut">
              <a:rPr kumimoji="1" lang="ko-Kore-KR" altLang="en-US" smtClean="0"/>
              <a:t>03/29/2023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2D12A-0AF7-89E6-3C78-816AC9CC8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34FED1-71DA-6BC5-8C99-2598CAB9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11024" y="13076008"/>
            <a:ext cx="349455" cy="379591"/>
          </a:xfrm>
        </p:spPr>
        <p:txBody>
          <a:bodyPr/>
          <a:lstStyle/>
          <a:p>
            <a:fld id="{88980483-700F-5641-9198-6060732889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356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파슬리 버터, 구운 헤이즐넛, 파르메산 치즈를 올린 파파르델레 파스타 그릇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ointNet++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2800" dirty="0" err="1"/>
              <a:t>VoxelNet</a:t>
            </a:r>
            <a:r>
              <a:rPr lang="en-US" sz="12800" dirty="0"/>
              <a:t> 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End-to-End Learning for Point Cloud Based 3D Object Detection</a:t>
            </a:r>
            <a:endParaRPr sz="6000" dirty="0"/>
          </a:p>
        </p:txBody>
      </p:sp>
      <p:sp>
        <p:nvSpPr>
          <p:cNvPr id="153" name="deep hierarchical feature learning on point sets in a metric spac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CVPR 2018 – Yin Zhou, </a:t>
            </a:r>
            <a:r>
              <a:rPr lang="en-US" altLang="ko-KR" dirty="0" err="1"/>
              <a:t>Oncel</a:t>
            </a:r>
            <a:r>
              <a:rPr lang="en-US" altLang="ko-KR" dirty="0"/>
              <a:t> </a:t>
            </a:r>
            <a:r>
              <a:rPr lang="en-US" altLang="ko-KR" dirty="0" err="1"/>
              <a:t>Tuzel</a:t>
            </a:r>
            <a:r>
              <a:rPr lang="en-US" altLang="ko-KR" dirty="0"/>
              <a:t> in Apple Inc</a:t>
            </a:r>
            <a:endParaRPr dirty="0"/>
          </a:p>
        </p:txBody>
      </p:sp>
      <p:sp>
        <p:nvSpPr>
          <p:cNvPr id="15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99865-DEDE-13C7-27A4-EB2D25CB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Convolutional Middle Layers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95666D-2307-DFD6-BA4B-9E7DDDE5E3AB}"/>
                  </a:ext>
                </a:extLst>
              </p:cNvPr>
              <p:cNvSpPr txBox="1"/>
              <p:nvPr/>
            </p:nvSpPr>
            <p:spPr>
              <a:xfrm>
                <a:off x="1676401" y="3570101"/>
                <a:ext cx="19249902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§"/>
                </a:pPr>
                <a:r>
                  <a:rPr lang="en-US" altLang="ko-KR" sz="4000" dirty="0" err="1"/>
                  <a:t>ConvMD</a:t>
                </a:r>
                <a:r>
                  <a:rPr lang="en-US" altLang="ko-KR" sz="4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sz="4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ko-KR" sz="4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4000" dirty="0"/>
                  <a:t>)</a:t>
                </a:r>
                <a:r>
                  <a:rPr lang="ko-KR" altLang="en-US" sz="4000" dirty="0"/>
                  <a:t>의 형태를 가짐</a:t>
                </a:r>
                <a:endParaRPr lang="en-US" altLang="ko-KR" sz="4000" dirty="0"/>
              </a:p>
              <a:p>
                <a:pPr algn="just"/>
                <a:endParaRPr lang="en-US" altLang="ko-KR" sz="40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sz="4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ko-KR" sz="40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4000" dirty="0"/>
                  <a:t> </a:t>
                </a:r>
                <a:r>
                  <a:rPr lang="en-US" altLang="ko-KR" sz="4000" dirty="0"/>
                  <a:t>channel</a:t>
                </a:r>
                <a:r>
                  <a:rPr lang="ko-KR" altLang="en-US" sz="4000" dirty="0"/>
                  <a:t>의 수</a:t>
                </a:r>
                <a:endParaRPr lang="en-US" altLang="ko-KR" sz="4000" dirty="0"/>
              </a:p>
              <a:p>
                <a:pPr algn="just"/>
                <a:r>
                  <a:rPr lang="en-US" altLang="ko-KR" sz="4000" dirty="0"/>
                  <a:t> k: kernel size</a:t>
                </a:r>
              </a:p>
              <a:p>
                <a:pPr algn="just"/>
                <a:r>
                  <a:rPr lang="en-US" altLang="ko-KR" sz="4000" dirty="0"/>
                  <a:t> s: stride size</a:t>
                </a:r>
              </a:p>
              <a:p>
                <a:pPr algn="just"/>
                <a:r>
                  <a:rPr lang="en-US" altLang="ko-KR" sz="4000" dirty="0"/>
                  <a:t> p: padding size</a:t>
                </a:r>
              </a:p>
              <a:p>
                <a:endParaRPr lang="ko-KR" altLang="en-US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95666D-2307-DFD6-BA4B-9E7DDDE5E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3570101"/>
                <a:ext cx="19249902" cy="4524315"/>
              </a:xfrm>
              <a:prstGeom prst="rect">
                <a:avLst/>
              </a:prstGeom>
              <a:blipFill>
                <a:blip r:embed="rId2"/>
                <a:stretch>
                  <a:fillRect l="-1013" t="-2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580B9608-546A-C98F-CCE6-5CC1ABA24D95}"/>
              </a:ext>
            </a:extLst>
          </p:cNvPr>
          <p:cNvSpPr/>
          <p:nvPr/>
        </p:nvSpPr>
        <p:spPr>
          <a:xfrm>
            <a:off x="2066307" y="8440629"/>
            <a:ext cx="4476998" cy="21406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</a:rPr>
              <a:t>3D Convolution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76B5D4-98AE-2BFD-9E95-9DB627633487}"/>
              </a:ext>
            </a:extLst>
          </p:cNvPr>
          <p:cNvSpPr/>
          <p:nvPr/>
        </p:nvSpPr>
        <p:spPr>
          <a:xfrm>
            <a:off x="9816935" y="8440627"/>
            <a:ext cx="4476998" cy="21406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</a:rPr>
              <a:t>BN layer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1C0B9-677E-6D48-217E-199F355F05B0}"/>
              </a:ext>
            </a:extLst>
          </p:cNvPr>
          <p:cNvSpPr/>
          <p:nvPr/>
        </p:nvSpPr>
        <p:spPr>
          <a:xfrm>
            <a:off x="17567563" y="8440627"/>
            <a:ext cx="4476998" cy="21406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err="1">
                <a:solidFill>
                  <a:schemeClr val="tx1"/>
                </a:solidFill>
              </a:rPr>
              <a:t>ReLU</a:t>
            </a:r>
            <a:r>
              <a:rPr lang="en-US" altLang="ko-KR" sz="4800" dirty="0">
                <a:solidFill>
                  <a:schemeClr val="tx1"/>
                </a:solidFill>
              </a:rPr>
              <a:t> layer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44AAE87-3411-FAA1-24F2-8E9042B6F086}"/>
              </a:ext>
            </a:extLst>
          </p:cNvPr>
          <p:cNvSpPr/>
          <p:nvPr/>
        </p:nvSpPr>
        <p:spPr>
          <a:xfrm>
            <a:off x="7144986" y="9105646"/>
            <a:ext cx="1971304" cy="7718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B6C2229-809A-7FE3-979C-595DEC142771}"/>
              </a:ext>
            </a:extLst>
          </p:cNvPr>
          <p:cNvSpPr/>
          <p:nvPr/>
        </p:nvSpPr>
        <p:spPr>
          <a:xfrm>
            <a:off x="14994576" y="9125002"/>
            <a:ext cx="1971304" cy="7718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D8F8C-A024-8942-DD48-1692ABCB931F}"/>
              </a:ext>
            </a:extLst>
          </p:cNvPr>
          <p:cNvSpPr txBox="1"/>
          <p:nvPr/>
        </p:nvSpPr>
        <p:spPr>
          <a:xfrm>
            <a:off x="0" y="11606882"/>
            <a:ext cx="229876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500" dirty="0"/>
              <a:t>본 논문에서는 </a:t>
            </a:r>
            <a:r>
              <a:rPr lang="en-US" altLang="ko-KR" sz="3500" dirty="0" err="1"/>
              <a:t>ConvMD</a:t>
            </a:r>
            <a:r>
              <a:rPr lang="ko-KR" altLang="en-US" sz="3500" dirty="0"/>
              <a:t>를 여러 번 수행하여 </a:t>
            </a:r>
            <a:r>
              <a:rPr lang="en-US" altLang="ko-KR" sz="3500" dirty="0"/>
              <a:t>receptive field</a:t>
            </a:r>
            <a:r>
              <a:rPr lang="ko-KR" altLang="en-US" sz="3500" dirty="0"/>
              <a:t>를 넓혀가며 </a:t>
            </a:r>
            <a:r>
              <a:rPr lang="en-US" altLang="ko-KR" sz="3500" dirty="0"/>
              <a:t>voxel-wise feature</a:t>
            </a:r>
            <a:r>
              <a:rPr lang="ko-KR" altLang="en-US" sz="3500" dirty="0"/>
              <a:t>를 추출</a:t>
            </a:r>
          </a:p>
        </p:txBody>
      </p:sp>
    </p:spTree>
    <p:extLst>
      <p:ext uri="{BB962C8B-B14F-4D97-AF65-F5344CB8AC3E}">
        <p14:creationId xmlns:p14="http://schemas.microsoft.com/office/powerpoint/2010/main" val="3398692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99865-DEDE-13C7-27A4-EB2D25CB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Convolutional Middle Layers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3BFEC3-8B9F-2E5B-DAC4-2513769F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81" y="3681502"/>
            <a:ext cx="8992062" cy="52834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5D297A-2C00-1715-E268-41E520A7A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320" y="3681503"/>
            <a:ext cx="12065620" cy="679485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C93A1A9-88C2-6EBE-BB5F-3A2B3804015C}"/>
              </a:ext>
            </a:extLst>
          </p:cNvPr>
          <p:cNvCxnSpPr/>
          <p:nvPr/>
        </p:nvCxnSpPr>
        <p:spPr>
          <a:xfrm>
            <a:off x="10248406" y="3467594"/>
            <a:ext cx="0" cy="79564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15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99865-DEDE-13C7-27A4-EB2D25CB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Region Proposal Network (RPN)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B3521-B8AF-BDCD-F7D6-50043591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94" y="2512663"/>
            <a:ext cx="17812514" cy="6410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6EB27-8A10-FD67-9094-B14F831D19FC}"/>
              </a:ext>
            </a:extLst>
          </p:cNvPr>
          <p:cNvSpPr txBox="1"/>
          <p:nvPr/>
        </p:nvSpPr>
        <p:spPr>
          <a:xfrm>
            <a:off x="2892194" y="9840721"/>
            <a:ext cx="14383265" cy="17184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Input : </a:t>
            </a:r>
            <a:r>
              <a:rPr kumimoji="0" lang="en-US" altLang="ko-KR" sz="35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ConvMD</a:t>
            </a:r>
            <a:r>
              <a:rPr kumimoji="0" lang="ko-KR" altLang="en-US" sz="35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의 </a:t>
            </a:r>
            <a:r>
              <a:rPr kumimoji="0" lang="en-US" altLang="ko-KR" sz="35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output</a:t>
            </a:r>
          </a:p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5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500" dirty="0"/>
              <a:t>Output : (1) Probability score map  (2) Regression map</a:t>
            </a:r>
            <a:endParaRPr kumimoji="0" lang="ko-KR" altLang="en-US" sz="35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174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99865-DEDE-13C7-27A4-EB2D25CB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Region Proposal Network (RPN)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202D9-D9E4-8BA9-2A65-2AF9D8768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10" y="2822919"/>
            <a:ext cx="11344979" cy="1030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99865-DEDE-13C7-27A4-EB2D25CB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Loss Function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D3BE6E-9552-F39F-F2AE-8AAE4A0851E4}"/>
                  </a:ext>
                </a:extLst>
              </p:cNvPr>
              <p:cNvSpPr txBox="1"/>
              <p:nvPr/>
            </p:nvSpPr>
            <p:spPr>
              <a:xfrm>
                <a:off x="1701800" y="3019525"/>
                <a:ext cx="20040600" cy="19492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rPr>
                  <a:t>각 </a:t>
                </a: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rPr>
                  <a:t>grid</a:t>
                </a:r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rPr>
                  <a:t>마다 </a:t>
                </a: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rPr>
                  <a:t>2</a:t>
                </a:r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rPr>
                  <a:t>개의 </a:t>
                </a: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rPr>
                  <a:t>anchor box </a:t>
                </a:r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rPr>
                  <a:t>사용</a:t>
                </a:r>
                <a:endParaRPr kumimoji="0" lang="en-US" altLang="ko-KR" sz="30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pPr marL="0" marR="0" indent="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ko-KR" sz="30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pPr marL="0" marR="0" indent="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3000" dirty="0"/>
                  <a:t>-&gt; score map : </a:t>
                </a:r>
                <a:r>
                  <a:rPr lang="ko-KR" altLang="en-US" sz="3000" dirty="0"/>
                  <a:t>각 </a:t>
                </a:r>
                <a:r>
                  <a:rPr lang="en-US" altLang="ko-KR" sz="3000" dirty="0"/>
                  <a:t>anchor </a:t>
                </a:r>
                <a:r>
                  <a:rPr lang="ko-KR" altLang="en-US" sz="3000" dirty="0"/>
                  <a:t>마다 해당</a:t>
                </a:r>
                <a:r>
                  <a:rPr lang="en-US" altLang="ko-KR" sz="3000" dirty="0"/>
                  <a:t> class</a:t>
                </a:r>
                <a:r>
                  <a:rPr lang="ko-KR" altLang="en-US" sz="3000" dirty="0"/>
                  <a:t>일 확률을 구해야 하므로 필터 </a:t>
                </a:r>
                <a:r>
                  <a:rPr lang="en-US" altLang="ko-KR" sz="3000" dirty="0"/>
                  <a:t>2</a:t>
                </a:r>
                <a:r>
                  <a:rPr lang="ko-KR" altLang="en-US" sz="3000" dirty="0"/>
                  <a:t>개 필요</a:t>
                </a:r>
                <a:endParaRPr lang="en-US" altLang="ko-KR" sz="3000" dirty="0"/>
              </a:p>
              <a:p>
                <a:pPr marL="0" marR="0" indent="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rPr>
                  <a:t>-&gt; regression </a:t>
                </a:r>
                <a:r>
                  <a:rPr lang="en-US" altLang="ko-KR" sz="3000" dirty="0"/>
                  <a:t>map : </a:t>
                </a:r>
                <a:r>
                  <a:rPr lang="ko-KR" altLang="en-US" sz="3000" dirty="0"/>
                  <a:t>각 </a:t>
                </a:r>
                <a:r>
                  <a:rPr lang="en-US" altLang="ko-KR" sz="3000" dirty="0"/>
                  <a:t>anchor </a:t>
                </a:r>
                <a:r>
                  <a:rPr lang="ko-KR" altLang="en-US" sz="3000" dirty="0"/>
                  <a:t>마다 </a:t>
                </a:r>
                <a:r>
                  <a:rPr lang="en-US" altLang="ko-KR" sz="3000" dirty="0" err="1"/>
                  <a:t>bbox</a:t>
                </a:r>
                <a:r>
                  <a:rPr lang="ko-KR" altLang="en-US" sz="3000" dirty="0"/>
                  <a:t>관련 </a:t>
                </a:r>
                <a:r>
                  <a:rPr lang="en-US" altLang="ko-KR" sz="3000" dirty="0"/>
                  <a:t>coordinates (</a:t>
                </a:r>
                <a:r>
                  <a:rPr lang="en-US" altLang="ko-KR" sz="3000" dirty="0" err="1"/>
                  <a:t>x,y,z,l,w,h</a:t>
                </a:r>
                <a:r>
                  <a:rPr lang="en-US" altLang="ko-KR" sz="3000" dirty="0"/>
                  <a:t>,</a:t>
                </a:r>
                <a14:m>
                  <m:oMath xmlns:m="http://schemas.openxmlformats.org/officeDocument/2006/math">
                    <m:r>
                      <a:rPr lang="ko-KR" altLang="en-US" sz="30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3000" dirty="0"/>
                  <a:t>) </a:t>
                </a:r>
                <a:r>
                  <a:rPr lang="ko-KR" altLang="en-US" sz="3000" dirty="0"/>
                  <a:t>구해야 하므로 필터 </a:t>
                </a:r>
                <a:r>
                  <a:rPr lang="en-US" altLang="ko-KR" sz="3000" dirty="0"/>
                  <a:t>14</a:t>
                </a:r>
                <a:r>
                  <a:rPr lang="ko-KR" altLang="en-US" sz="3000" dirty="0"/>
                  <a:t>개 필요</a:t>
                </a: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D3BE6E-9552-F39F-F2AE-8AAE4A085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800" y="3019525"/>
                <a:ext cx="20040600" cy="1949252"/>
              </a:xfrm>
              <a:prstGeom prst="rect">
                <a:avLst/>
              </a:prstGeom>
              <a:blipFill>
                <a:blip r:embed="rId2"/>
                <a:stretch>
                  <a:fillRect l="-912" t="-3125" b="-90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370D253-2C7E-8C8E-548B-6AB02C7C1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646" y="5356794"/>
            <a:ext cx="17700708" cy="4852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AC0D34-A0AA-0F77-31F2-4E8A7A65A3FF}"/>
                  </a:ext>
                </a:extLst>
              </p:cNvPr>
              <p:cNvSpPr txBox="1"/>
              <p:nvPr/>
            </p:nvSpPr>
            <p:spPr>
              <a:xfrm>
                <a:off x="1701800" y="10597667"/>
                <a:ext cx="11645900" cy="2096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457200" marR="0" indent="-45720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ko-KR" altLang="en-US" sz="3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5E5E5E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𝛼</m:t>
                    </m:r>
                    <m:r>
                      <a:rPr kumimoji="0" lang="en-US" altLang="ko-KR" sz="3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5E5E5E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, </m:t>
                    </m:r>
                    <m:r>
                      <a:rPr kumimoji="0" lang="ko-KR" altLang="en-US" sz="3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5E5E5E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𝛽</m:t>
                    </m:r>
                  </m:oMath>
                </a14:m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 </a:t>
                </a: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: </a:t>
                </a:r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상대적인 중요도를 </a:t>
                </a: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balancing</a:t>
                </a:r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하기 위한 양수</a:t>
                </a:r>
                <a:endParaRPr kumimoji="0" lang="en-US" altLang="ko-KR" sz="30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sym typeface="Helvetica Neue"/>
                </a:endParaRPr>
              </a:p>
              <a:p>
                <a:pPr marL="457200" marR="0" indent="-45720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SupPr>
                      <m:e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𝑝</m:t>
                        </m:r>
                      </m:e>
                      <m:sub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𝑝𝑜𝑠</m:t>
                        </m:r>
                      </m:sup>
                    </m:sSubSup>
                  </m:oMath>
                </a14:m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SupPr>
                      <m:e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𝑝</m:t>
                        </m:r>
                      </m:e>
                      <m:sub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𝑗</m:t>
                        </m:r>
                      </m:sub>
                      <m:sup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𝑛𝑒𝑔</m:t>
                        </m:r>
                      </m:sup>
                    </m:sSubSup>
                  </m:oMath>
                </a14:m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 </a:t>
                </a: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: </a:t>
                </a:r>
                <a:r>
                  <a:rPr lang="en-US" altLang="ko-KR" sz="3000" dirty="0"/>
                  <a:t>positive/negative anchor</a:t>
                </a:r>
                <a:r>
                  <a:rPr lang="ko-KR" altLang="en-US" sz="3000" dirty="0"/>
                  <a:t>의 </a:t>
                </a:r>
                <a:r>
                  <a:rPr lang="en-US" altLang="ko-KR" sz="3000" dirty="0" err="1"/>
                  <a:t>softmax</a:t>
                </a:r>
                <a:r>
                  <a:rPr lang="ko-KR" altLang="en-US" sz="3000" dirty="0"/>
                  <a:t> </a:t>
                </a:r>
                <a:r>
                  <a:rPr lang="en-US" altLang="ko-KR" sz="3000" dirty="0"/>
                  <a:t>output</a:t>
                </a:r>
              </a:p>
              <a:p>
                <a:pPr marL="457200" marR="0" indent="-45720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</m:t>
                        </m:r>
                      </m:e>
                      <m:sub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 </a:t>
                </a: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:</a:t>
                </a:r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 </a:t>
                </a: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binary cross </a:t>
                </a:r>
                <a:r>
                  <a:rPr kumimoji="0" lang="en-US" altLang="ko-KR" sz="3000" b="0" i="0" u="none" strike="noStrike" cap="none" spc="0" normalizeH="0" baseline="0" dirty="0" err="1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entrophy</a:t>
                </a:r>
                <a:endParaRPr kumimoji="0" lang="en-US" altLang="ko-KR" sz="30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sym typeface="Helvetica Neue"/>
                </a:endParaRPr>
              </a:p>
              <a:p>
                <a:pPr marL="457200" marR="0" indent="-45720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</m:t>
                        </m:r>
                      </m:e>
                      <m:sub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: SmoothL1 function </a:t>
                </a: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sym typeface="Helvetica Neu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AC0D34-A0AA-0F77-31F2-4E8A7A65A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800" y="10597667"/>
                <a:ext cx="11645900" cy="2096471"/>
              </a:xfrm>
              <a:prstGeom prst="rect">
                <a:avLst/>
              </a:prstGeom>
              <a:blipFill>
                <a:blip r:embed="rId4"/>
                <a:stretch>
                  <a:fillRect t="-2907" b="-63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3599A4-8064-22B1-F71A-7B9C60673E12}"/>
                  </a:ext>
                </a:extLst>
              </p:cNvPr>
              <p:cNvSpPr txBox="1"/>
              <p:nvPr/>
            </p:nvSpPr>
            <p:spPr>
              <a:xfrm>
                <a:off x="12458700" y="10505270"/>
                <a:ext cx="8280400" cy="10263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457200" marR="0" indent="-45720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𝑢</m:t>
                        </m:r>
                      </m:e>
                      <m:sub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 </a:t>
                </a: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: </a:t>
                </a:r>
                <a:r>
                  <a:rPr lang="en-US" altLang="ko-KR" sz="3000" dirty="0"/>
                  <a:t>regression output</a:t>
                </a:r>
              </a:p>
              <a:p>
                <a:pPr marL="457200" marR="0" indent="-45720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SupPr>
                      <m:e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𝑢</m:t>
                        </m:r>
                      </m:e>
                      <m:sub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∗</m:t>
                        </m:r>
                      </m:sup>
                    </m:sSubSup>
                  </m:oMath>
                </a14:m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 </a:t>
                </a: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: positive anchor</a:t>
                </a:r>
                <a:r>
                  <a:rPr kumimoji="0" lang="ko-KR" alt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의 </a:t>
                </a:r>
                <a:r>
                  <a:rPr kumimoji="0" lang="en-US" altLang="ko-KR" sz="3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ground truth</a:t>
                </a: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sym typeface="Helvetica Neue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3599A4-8064-22B1-F71A-7B9C6067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700" y="10505270"/>
                <a:ext cx="8280400" cy="1026307"/>
              </a:xfrm>
              <a:prstGeom prst="rect">
                <a:avLst/>
              </a:prstGeom>
              <a:blipFill>
                <a:blip r:embed="rId5"/>
                <a:stretch>
                  <a:fillRect t="-6509" b="-165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0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99865-DEDE-13C7-27A4-EB2D25CB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Loss Function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75D722-E064-8E14-9869-687AB6F3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8" y="4911701"/>
            <a:ext cx="14710223" cy="5006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F47489-D2C0-1507-13AC-16A5CA38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93" y="3509016"/>
            <a:ext cx="7312020" cy="11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xfrm>
            <a:off x="1200252" y="742508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Network Details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0336" y="13076009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D119F8DD-D527-8ED1-0601-33E23C2567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4222500"/>
                  </p:ext>
                </p:extLst>
              </p:nvPr>
            </p:nvGraphicFramePr>
            <p:xfrm>
              <a:off x="825601" y="2491609"/>
              <a:ext cx="22720302" cy="101743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08271">
                      <a:extLst>
                        <a:ext uri="{9D8B030D-6E8A-4147-A177-3AD203B41FA5}">
                          <a16:colId xmlns:a16="http://schemas.microsoft.com/office/drawing/2014/main" val="769159844"/>
                        </a:ext>
                      </a:extLst>
                    </a:gridCol>
                    <a:gridCol w="6364224">
                      <a:extLst>
                        <a:ext uri="{9D8B030D-6E8A-4147-A177-3AD203B41FA5}">
                          <a16:colId xmlns:a16="http://schemas.microsoft.com/office/drawing/2014/main" val="3409003320"/>
                        </a:ext>
                      </a:extLst>
                    </a:gridCol>
                    <a:gridCol w="5961888">
                      <a:extLst>
                        <a:ext uri="{9D8B030D-6E8A-4147-A177-3AD203B41FA5}">
                          <a16:colId xmlns:a16="http://schemas.microsoft.com/office/drawing/2014/main" val="1131271900"/>
                        </a:ext>
                      </a:extLst>
                    </a:gridCol>
                    <a:gridCol w="5385919">
                      <a:extLst>
                        <a:ext uri="{9D8B030D-6E8A-4147-A177-3AD203B41FA5}">
                          <a16:colId xmlns:a16="http://schemas.microsoft.com/office/drawing/2014/main" val="1637174335"/>
                        </a:ext>
                      </a:extLst>
                    </a:gridCol>
                  </a:tblGrid>
                  <a:tr h="909959">
                    <a:tc>
                      <a:txBody>
                        <a:bodyPr/>
                        <a:lstStyle/>
                        <a:p>
                          <a:endParaRPr lang="ko-Kore-KR" altLang="en-US" sz="24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ko-Kore-KR" sz="44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Car Detection</a:t>
                          </a:r>
                          <a:endParaRPr lang="ko-Kore-KR" altLang="en-US" sz="4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179726"/>
                      </a:ext>
                    </a:extLst>
                  </a:tr>
                  <a:tr h="1024128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Input Point Cloud Range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−3, 1</m:t>
                                  </m:r>
                                </m:e>
                              </m:d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−40, 40</m:t>
                                  </m:r>
                                </m:e>
                              </m:d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× [0, 70.4]</m:t>
                              </m:r>
                            </m:oMath>
                          </a14:m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meters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ko-Kore-KR" altLang="en-US" sz="3200" b="0" i="0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𝑍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𝑌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en-US" altLang="ko-Kore-KR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1031327"/>
                      </a:ext>
                    </a:extLst>
                  </a:tr>
                  <a:tr h="747527">
                    <a:tc rowSpan="2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Voxel Size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=0.4 </m:t>
                              </m:r>
                            </m:oMath>
                          </a14:m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ore-KR" altLang="en-US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→</a:t>
                          </a:r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</m:t>
                              </m:r>
                            </m:oMath>
                          </a14:m>
                          <a:endParaRPr lang="en-US" altLang="ko-Kore-KR" sz="32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=0.2 </m:t>
                              </m:r>
                            </m:oMath>
                          </a14:m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ore-KR" altLang="en-US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→</a:t>
                          </a:r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=400</m:t>
                              </m:r>
                            </m:oMath>
                          </a14:m>
                          <a:endParaRPr lang="ko-Kore-KR" altLang="en-US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=0.2 </m:t>
                              </m:r>
                            </m:oMath>
                          </a14:m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ore-KR" altLang="en-US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→</a:t>
                          </a:r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=352</m:t>
                              </m:r>
                            </m:oMath>
                          </a14:m>
                          <a:endParaRPr lang="ko-Kore-KR" altLang="en-US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992814"/>
                      </a:ext>
                    </a:extLst>
                  </a:tr>
                  <a:tr h="747527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10 × 400 × 352</m:t>
                              </m:r>
                            </m:oMath>
                          </a14:m>
                          <a:r>
                            <a:rPr lang="en-US" altLang="ko-Kore-KR" sz="32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ko-Kore-KR" altLang="en-US" sz="3200" b="0" i="0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ko-Kore-KR" sz="3200" b="0" i="0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𝑍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𝑌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en-US" altLang="ko-Kore-KR" sz="32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627457"/>
                      </a:ext>
                    </a:extLst>
                  </a:tr>
                  <a:tr h="1065266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Maximum Point In Voxel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3200" b="0" i="1" u="none" strike="noStrike" kern="120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  <m:r>
                                  <a:rPr lang="en-US" altLang="ko-Kore-KR" sz="3200" b="0" i="1" u="none" strike="noStrike" kern="120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=35</m:t>
                                </m:r>
                              </m:oMath>
                            </m:oMathPara>
                          </a14:m>
                          <a:endParaRPr lang="ko-Kore-KR" altLang="en-US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719196"/>
                      </a:ext>
                    </a:extLst>
                  </a:tr>
                  <a:tr h="1170432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Voxel Feature Encoding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VFE-1(7, 32), VFE-2(32, 128) </a:t>
                          </a:r>
                          <a:r>
                            <a:rPr lang="ko-Kore-KR" altLang="en-US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사용 </a:t>
                          </a: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ko-Kore-KR" altLang="en-US" sz="3200" b="0" i="0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ko-Kore-KR" sz="3200" b="0" i="0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sz="3200" b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ea typeface="+mn-ea"/>
                              <a:cs typeface="+mn-cs"/>
                            </a:rPr>
                            <a:t> output dim 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128 × 10 × 400 × 352</m:t>
                              </m:r>
                            </m:oMath>
                          </a14:m>
                          <a:endParaRPr lang="en-US" altLang="ko-Kore-KR" sz="3200" b="0" u="none" strike="noStrike" kern="1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3122262"/>
                      </a:ext>
                    </a:extLst>
                  </a:tr>
                  <a:tr h="2391166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Convolution Middle Layer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Conv3D(128, 64, 3, (2,1,1), (1,1,1))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Conv3D(64, 64, 3, (1,1,1), (0,1,1))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Conv3D(64, 64, 3, (2,1,1), (1,1,1))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ko-Kore-KR" altLang="en-US" sz="3200" b="0" i="0" u="none" strike="noStrike" kern="120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altLang="ko-Kore-KR" sz="3200" b="0" u="none" strike="noStrike" kern="1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3200" b="0" i="1" u="none" strike="noStrike" kern="120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64  × 2 × 400 × 352</m:t>
                                </m:r>
                              </m:oMath>
                            </m:oMathPara>
                          </a14:m>
                          <a:endParaRPr lang="en-US" altLang="ko-Kore-KR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6532081"/>
                      </a:ext>
                    </a:extLst>
                  </a:tr>
                  <a:tr h="1979666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Anchor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1 anchor &amp; (0, 90 degree)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Positive </a:t>
                          </a:r>
                          <a:r>
                            <a:rPr lang="en-US" altLang="ko-Kore-KR" sz="320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IoU</a:t>
                          </a: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&gt; 0.6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Negative </a:t>
                          </a:r>
                          <a:r>
                            <a:rPr lang="en-US" altLang="ko-Kore-KR" sz="320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IoU</a:t>
                          </a: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&lt; 0.45</a:t>
                          </a:r>
                          <a:endParaRPr lang="ko-Kore-KR" altLang="en-US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7229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D119F8DD-D527-8ED1-0601-33E23C2567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4222500"/>
                  </p:ext>
                </p:extLst>
              </p:nvPr>
            </p:nvGraphicFramePr>
            <p:xfrm>
              <a:off x="825601" y="2491609"/>
              <a:ext cx="22720302" cy="101743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08271">
                      <a:extLst>
                        <a:ext uri="{9D8B030D-6E8A-4147-A177-3AD203B41FA5}">
                          <a16:colId xmlns:a16="http://schemas.microsoft.com/office/drawing/2014/main" val="769159844"/>
                        </a:ext>
                      </a:extLst>
                    </a:gridCol>
                    <a:gridCol w="6364224">
                      <a:extLst>
                        <a:ext uri="{9D8B030D-6E8A-4147-A177-3AD203B41FA5}">
                          <a16:colId xmlns:a16="http://schemas.microsoft.com/office/drawing/2014/main" val="3409003320"/>
                        </a:ext>
                      </a:extLst>
                    </a:gridCol>
                    <a:gridCol w="5961888">
                      <a:extLst>
                        <a:ext uri="{9D8B030D-6E8A-4147-A177-3AD203B41FA5}">
                          <a16:colId xmlns:a16="http://schemas.microsoft.com/office/drawing/2014/main" val="1131271900"/>
                        </a:ext>
                      </a:extLst>
                    </a:gridCol>
                    <a:gridCol w="5385919">
                      <a:extLst>
                        <a:ext uri="{9D8B030D-6E8A-4147-A177-3AD203B41FA5}">
                          <a16:colId xmlns:a16="http://schemas.microsoft.com/office/drawing/2014/main" val="1637174335"/>
                        </a:ext>
                      </a:extLst>
                    </a:gridCol>
                  </a:tblGrid>
                  <a:tr h="909959">
                    <a:tc>
                      <a:txBody>
                        <a:bodyPr/>
                        <a:lstStyle/>
                        <a:p>
                          <a:endParaRPr lang="ko-Kore-KR" altLang="en-US" sz="24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ko-Kore-KR" sz="44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Car Detection</a:t>
                          </a:r>
                          <a:endParaRPr lang="ko-Kore-KR" altLang="en-US" sz="4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179726"/>
                      </a:ext>
                    </a:extLst>
                  </a:tr>
                  <a:tr h="1024128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Input Point Cloud Range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387" t="-95000" r="-72" b="-8137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1031327"/>
                      </a:ext>
                    </a:extLst>
                  </a:tr>
                  <a:tr h="747527">
                    <a:tc rowSpan="2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Voxel Size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042" t="-264407" r="-178643" b="-10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0851" t="-264407" r="-90426" b="-10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2406" t="-264407" r="-236" b="-10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2992814"/>
                      </a:ext>
                    </a:extLst>
                  </a:tr>
                  <a:tr h="747527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387" t="-364407" r="-72" b="-9033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627457"/>
                      </a:ext>
                    </a:extLst>
                  </a:tr>
                  <a:tr h="1065266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Maximum Point In Voxel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387" t="-326190" r="-72" b="-53452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719196"/>
                      </a:ext>
                    </a:extLst>
                  </a:tr>
                  <a:tr h="1170432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Voxel Feature Encoding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387" t="-384946" r="-72" b="-38279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3122262"/>
                      </a:ext>
                    </a:extLst>
                  </a:tr>
                  <a:tr h="2529840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Convolution Middle Layer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387" t="-226633" r="-72" b="-7889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6532081"/>
                      </a:ext>
                    </a:extLst>
                  </a:tr>
                  <a:tr h="1979666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Anchor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1 anchor &amp; (0, 90 degree)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Positive </a:t>
                          </a:r>
                          <a:r>
                            <a:rPr lang="en-US" altLang="ko-Kore-KR" sz="320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IoU</a:t>
                          </a: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&gt; 0.6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Negative </a:t>
                          </a:r>
                          <a:r>
                            <a:rPr lang="en-US" altLang="ko-Kore-KR" sz="320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IoU</a:t>
                          </a: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&lt; 0.45</a:t>
                          </a:r>
                          <a:endParaRPr lang="ko-Kore-KR" altLang="en-US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7229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E21B5AA3-F3B6-2028-1A12-BABC5F090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54" y="2491609"/>
            <a:ext cx="23417374" cy="10328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567850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xfrm>
            <a:off x="1200252" y="742508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Network Details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0336" y="13076009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D119F8DD-D527-8ED1-0601-33E23C2567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609231"/>
                  </p:ext>
                </p:extLst>
              </p:nvPr>
            </p:nvGraphicFramePr>
            <p:xfrm>
              <a:off x="825601" y="2491609"/>
              <a:ext cx="22720302" cy="101743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08271">
                      <a:extLst>
                        <a:ext uri="{9D8B030D-6E8A-4147-A177-3AD203B41FA5}">
                          <a16:colId xmlns:a16="http://schemas.microsoft.com/office/drawing/2014/main" val="769159844"/>
                        </a:ext>
                      </a:extLst>
                    </a:gridCol>
                    <a:gridCol w="6364224">
                      <a:extLst>
                        <a:ext uri="{9D8B030D-6E8A-4147-A177-3AD203B41FA5}">
                          <a16:colId xmlns:a16="http://schemas.microsoft.com/office/drawing/2014/main" val="3409003320"/>
                        </a:ext>
                      </a:extLst>
                    </a:gridCol>
                    <a:gridCol w="5961888">
                      <a:extLst>
                        <a:ext uri="{9D8B030D-6E8A-4147-A177-3AD203B41FA5}">
                          <a16:colId xmlns:a16="http://schemas.microsoft.com/office/drawing/2014/main" val="1131271900"/>
                        </a:ext>
                      </a:extLst>
                    </a:gridCol>
                    <a:gridCol w="5385919">
                      <a:extLst>
                        <a:ext uri="{9D8B030D-6E8A-4147-A177-3AD203B41FA5}">
                          <a16:colId xmlns:a16="http://schemas.microsoft.com/office/drawing/2014/main" val="1637174335"/>
                        </a:ext>
                      </a:extLst>
                    </a:gridCol>
                  </a:tblGrid>
                  <a:tr h="909959">
                    <a:tc>
                      <a:txBody>
                        <a:bodyPr/>
                        <a:lstStyle/>
                        <a:p>
                          <a:endParaRPr lang="ko-Kore-KR" altLang="en-US" sz="24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ko-Kore-KR" sz="44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Pedestrian and Cyclist Detection</a:t>
                          </a:r>
                          <a:endParaRPr lang="ko-Kore-KR" altLang="en-US" sz="4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179726"/>
                      </a:ext>
                    </a:extLst>
                  </a:tr>
                  <a:tr h="1024128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Input Point Cloud Range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−3, 1</m:t>
                                  </m:r>
                                </m:e>
                              </m:d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−20, 20</m:t>
                                  </m:r>
                                </m:e>
                              </m:d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× [0, 48]</m:t>
                              </m:r>
                            </m:oMath>
                          </a14:m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meters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ko-Kore-KR" altLang="en-US" sz="3200" b="0" i="0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𝑍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𝑌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en-US" altLang="ko-Kore-KR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1031327"/>
                      </a:ext>
                    </a:extLst>
                  </a:tr>
                  <a:tr h="747527">
                    <a:tc rowSpan="2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Voxel Size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=0.4 </m:t>
                              </m:r>
                            </m:oMath>
                          </a14:m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ore-KR" altLang="en-US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→</a:t>
                          </a:r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</m:t>
                              </m:r>
                            </m:oMath>
                          </a14:m>
                          <a:endParaRPr lang="en-US" altLang="ko-Kore-KR" sz="32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=0.2 </m:t>
                              </m:r>
                            </m:oMath>
                          </a14:m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ore-KR" altLang="en-US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→</a:t>
                          </a:r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=200</m:t>
                              </m:r>
                            </m:oMath>
                          </a14:m>
                          <a:endParaRPr lang="ko-Kore-KR" altLang="en-US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ore-KR" sz="32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=0.2 </m:t>
                              </m:r>
                            </m:oMath>
                          </a14:m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ore-KR" altLang="en-US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→</a:t>
                          </a:r>
                          <a:r>
                            <a:rPr lang="en-US" altLang="ko-Kore-KR" sz="3200" b="0" i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ko-Kore-KR" sz="3200" b="0" i="1" u="none" strike="noStrike" kern="120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=240</m:t>
                              </m:r>
                            </m:oMath>
                          </a14:m>
                          <a:endParaRPr lang="ko-Kore-KR" altLang="en-US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992814"/>
                      </a:ext>
                    </a:extLst>
                  </a:tr>
                  <a:tr h="747527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ore-KR" sz="32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10 × 200 × 240</m:t>
                              </m:r>
                            </m:oMath>
                          </a14:m>
                          <a:r>
                            <a:rPr lang="en-US" altLang="ko-Kore-KR" sz="32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ko-Kore-KR" altLang="en-US" sz="3200" b="0" i="0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ko-Kore-KR" sz="3200" b="0" i="0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𝑍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𝑌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lang="en-US" altLang="ko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en-US" altLang="ko-Kore-KR" sz="32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627457"/>
                      </a:ext>
                    </a:extLst>
                  </a:tr>
                  <a:tr h="1065266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Maximum Point In Voxel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3200" b="0" i="1" u="none" strike="noStrike" kern="120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  <m:r>
                                  <a:rPr lang="en-US" altLang="ko-Kore-KR" sz="3200" b="0" i="1" u="none" strike="noStrike" kern="120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</m:t>
                                </m:r>
                              </m:oMath>
                            </m:oMathPara>
                          </a14:m>
                          <a:endParaRPr lang="ko-Kore-KR" altLang="en-US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719196"/>
                      </a:ext>
                    </a:extLst>
                  </a:tr>
                  <a:tr h="1170432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Voxel Feature Encoding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VFE-1(7, 32), VFE-2(32, 128) </a:t>
                          </a:r>
                          <a:r>
                            <a:rPr lang="ko-Kore-KR" altLang="en-US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사용 </a:t>
                          </a: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ko-Kore-KR" altLang="en-US" sz="3200" b="0" i="0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ko-Kore-KR" sz="3200" b="0" i="0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sz="3200" b="0" u="none" strike="noStrike" kern="1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ea typeface="+mn-ea"/>
                              <a:cs typeface="+mn-cs"/>
                            </a:rPr>
                            <a:t> output dim 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3200" b="0" i="1" u="none" strike="noStrike" kern="120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128 × 10 × 200 × 240</m:t>
                              </m:r>
                            </m:oMath>
                          </a14:m>
                          <a:endParaRPr lang="en-US" altLang="ko-Kore-KR" sz="3200" b="0" u="none" strike="noStrike" kern="1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3122262"/>
                      </a:ext>
                    </a:extLst>
                  </a:tr>
                  <a:tr h="2391166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Convolution Middle Layer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Conv3D(128, 64, 3, (2,1,1), (1,1,1))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Conv3D(64, 64, 3, (1,1,1), (0,1,1))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Conv3D(64, 64, 3, (2,1,1), (1,1,1))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ko-Kore-KR" altLang="en-US" sz="3200" b="0" i="0" u="none" strike="noStrike" kern="120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altLang="ko-Kore-KR" sz="3200" b="0" u="none" strike="noStrike" kern="1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3200" b="0" i="1" u="none" strike="noStrike" kern="120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64  × 2 × 200 × 240</m:t>
                                </m:r>
                              </m:oMath>
                            </m:oMathPara>
                          </a14:m>
                          <a:endParaRPr lang="en-US" altLang="ko-Kore-KR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6532081"/>
                      </a:ext>
                    </a:extLst>
                  </a:tr>
                  <a:tr h="1979666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Anchor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2 anchor &amp; (0, 90 degree)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Positive </a:t>
                          </a:r>
                          <a:r>
                            <a:rPr lang="en-US" altLang="ko-Kore-KR" sz="320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IoU</a:t>
                          </a: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&gt; 0.5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Negative </a:t>
                          </a:r>
                          <a:r>
                            <a:rPr lang="en-US" altLang="ko-Kore-KR" sz="320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IoU</a:t>
                          </a: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&lt; 0.35</a:t>
                          </a:r>
                          <a:endParaRPr lang="ko-Kore-KR" altLang="en-US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7229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D119F8DD-D527-8ED1-0601-33E23C2567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609231"/>
                  </p:ext>
                </p:extLst>
              </p:nvPr>
            </p:nvGraphicFramePr>
            <p:xfrm>
              <a:off x="825601" y="2491609"/>
              <a:ext cx="22720302" cy="101743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08271">
                      <a:extLst>
                        <a:ext uri="{9D8B030D-6E8A-4147-A177-3AD203B41FA5}">
                          <a16:colId xmlns:a16="http://schemas.microsoft.com/office/drawing/2014/main" val="769159844"/>
                        </a:ext>
                      </a:extLst>
                    </a:gridCol>
                    <a:gridCol w="6364224">
                      <a:extLst>
                        <a:ext uri="{9D8B030D-6E8A-4147-A177-3AD203B41FA5}">
                          <a16:colId xmlns:a16="http://schemas.microsoft.com/office/drawing/2014/main" val="3409003320"/>
                        </a:ext>
                      </a:extLst>
                    </a:gridCol>
                    <a:gridCol w="5961888">
                      <a:extLst>
                        <a:ext uri="{9D8B030D-6E8A-4147-A177-3AD203B41FA5}">
                          <a16:colId xmlns:a16="http://schemas.microsoft.com/office/drawing/2014/main" val="1131271900"/>
                        </a:ext>
                      </a:extLst>
                    </a:gridCol>
                    <a:gridCol w="5385919">
                      <a:extLst>
                        <a:ext uri="{9D8B030D-6E8A-4147-A177-3AD203B41FA5}">
                          <a16:colId xmlns:a16="http://schemas.microsoft.com/office/drawing/2014/main" val="1637174335"/>
                        </a:ext>
                      </a:extLst>
                    </a:gridCol>
                  </a:tblGrid>
                  <a:tr h="909959">
                    <a:tc>
                      <a:txBody>
                        <a:bodyPr/>
                        <a:lstStyle/>
                        <a:p>
                          <a:endParaRPr lang="ko-Kore-KR" altLang="en-US" sz="24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ko-Kore-KR" sz="44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Pedestrian and Cyclist Detection</a:t>
                          </a:r>
                          <a:endParaRPr lang="ko-Kore-KR" altLang="en-US" sz="4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179726"/>
                      </a:ext>
                    </a:extLst>
                  </a:tr>
                  <a:tr h="1024128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Input Point Cloud Range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387" t="-95000" r="-72" b="-8137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1031327"/>
                      </a:ext>
                    </a:extLst>
                  </a:tr>
                  <a:tr h="747527">
                    <a:tc rowSpan="2"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Voxel Size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042" t="-264407" r="-178643" b="-10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0851" t="-264407" r="-90426" b="-10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2406" t="-264407" r="-236" b="-10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2992814"/>
                      </a:ext>
                    </a:extLst>
                  </a:tr>
                  <a:tr h="747527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387" t="-364407" r="-72" b="-9033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627457"/>
                      </a:ext>
                    </a:extLst>
                  </a:tr>
                  <a:tr h="1065266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Maximum Point In Voxel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387" t="-326190" r="-72" b="-53452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719196"/>
                      </a:ext>
                    </a:extLst>
                  </a:tr>
                  <a:tr h="1170432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Voxel Feature Encoding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387" t="-384946" r="-72" b="-38279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3122262"/>
                      </a:ext>
                    </a:extLst>
                  </a:tr>
                  <a:tr h="2529840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Convolution Middle Layer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387" t="-226633" r="-72" b="-7889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6532081"/>
                      </a:ext>
                    </a:extLst>
                  </a:tr>
                  <a:tr h="1979666"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28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Anchor</a:t>
                          </a:r>
                          <a:endParaRPr lang="ko-Kore-KR" altLang="en-US" sz="28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2 anchor &amp; (0, 90 degree)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Positive </a:t>
                          </a:r>
                          <a:r>
                            <a:rPr lang="en-US" altLang="ko-Kore-KR" sz="320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IoU</a:t>
                          </a: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&gt; 0.5</a:t>
                          </a:r>
                        </a:p>
                        <a:p>
                          <a:pPr algn="ctr"/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Negative </a:t>
                          </a:r>
                          <a:r>
                            <a:rPr lang="en-US" altLang="ko-Kore-KR" sz="320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IoU</a:t>
                          </a:r>
                          <a:r>
                            <a:rPr lang="en-US" altLang="ko-Kore-KR" sz="32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 &lt; 0.35</a:t>
                          </a:r>
                          <a:endParaRPr lang="ko-Kore-KR" altLang="en-US" sz="32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7229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603468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Data Augmentation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0336" y="13076009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CF2DBFD3-D861-B83A-F36B-8483F7CDE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9" y="2610633"/>
                <a:ext cx="23483456" cy="104653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 fontScale="92500" lnSpcReduction="10000"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altLang="ko-KR" sz="3600" dirty="0"/>
                  <a:t>Overfitting</a:t>
                </a:r>
                <a:r>
                  <a:rPr lang="ko-KR" altLang="en-US" sz="3600" dirty="0"/>
                  <a:t>을 방지하기 위해서 적용</a:t>
                </a:r>
                <a:endParaRPr lang="en-US" altLang="ko-KR" sz="3600" dirty="0"/>
              </a:p>
              <a:p>
                <a:pPr marL="742950" indent="-742950" hangingPunct="1">
                  <a:buFont typeface="+mj-lt"/>
                  <a:buAutoNum type="arabicPeriod"/>
                </a:pPr>
                <a:r>
                  <a:rPr lang="en-US" altLang="ko-KR" sz="3600" dirty="0"/>
                  <a:t>3D Bounding Box</a:t>
                </a:r>
                <a:r>
                  <a:rPr lang="ko-KR" altLang="en-US" sz="3600" dirty="0"/>
                  <a:t>에 있는 </a:t>
                </a:r>
                <a:r>
                  <a:rPr lang="en-US" altLang="ko-KR" sz="3600" dirty="0"/>
                  <a:t>LiDAR Point</a:t>
                </a:r>
                <a:r>
                  <a:rPr lang="ko-KR" altLang="en-US" sz="3600" dirty="0"/>
                  <a:t>들을 </a:t>
                </a:r>
                <a:r>
                  <a:rPr lang="en-US" altLang="ko-KR" sz="3600" dirty="0"/>
                  <a:t>rotate &amp; translate</a:t>
                </a:r>
              </a:p>
              <a:p>
                <a:pPr lvl="1" hangingPunct="1"/>
                <a:r>
                  <a:rPr lang="en-US" altLang="ko-KR" sz="3600" dirty="0" err="1"/>
                  <a:t>Rotataion</a:t>
                </a:r>
                <a:r>
                  <a:rPr lang="en-US" altLang="ko-KR" sz="3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ore-KR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ore-KR" sz="3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3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kumimoji="1" lang="en-US" altLang="ko-Kore-KR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+</m:t>
                        </m:r>
                        <m:f>
                          <m:fPr>
                            <m:type m:val="lin"/>
                            <m:ctrlP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3600" dirty="0"/>
              </a:p>
              <a:p>
                <a:pPr lvl="1" hangingPunct="1"/>
                <a:r>
                  <a:rPr kumimoji="1" lang="en-US" altLang="ko-Kore-KR" sz="3600" dirty="0"/>
                  <a:t>Translation </a:t>
                </a:r>
                <a14:m>
                  <m:oMath xmlns:m="http://schemas.openxmlformats.org/officeDocument/2006/math">
                    <m:r>
                      <a:rPr kumimoji="1" lang="en-US" altLang="ko-Kore-KR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ore-KR" sz="3600" dirty="0"/>
                  <a:t> Gaussian Distribution(N(0,1))</a:t>
                </a:r>
              </a:p>
              <a:p>
                <a:pPr lvl="1" hangingPunct="1"/>
                <a:r>
                  <a:rPr kumimoji="1" lang="ko-Kore-KR" altLang="en-US" sz="3600" dirty="0"/>
                  <a:t>다른 </a:t>
                </a:r>
                <a:r>
                  <a:rPr kumimoji="1" lang="en-US" altLang="ko-Kore-KR" sz="3600" dirty="0"/>
                  <a:t>box</a:t>
                </a:r>
                <a:r>
                  <a:rPr kumimoji="1" lang="ko-Kore-KR" altLang="en-US" sz="3600" dirty="0"/>
                  <a:t>와 충돌시 원래의 상태로 돌아간다</a:t>
                </a:r>
                <a:r>
                  <a:rPr kumimoji="1" lang="en-US" altLang="ko-Kore-KR" sz="3600" dirty="0"/>
                  <a:t>.</a:t>
                </a:r>
              </a:p>
              <a:p>
                <a:pPr marL="742950" indent="-742950" hangingPunct="1">
                  <a:buFont typeface="+mj-lt"/>
                  <a:buAutoNum type="arabicPeriod"/>
                </a:pPr>
                <a:r>
                  <a:rPr kumimoji="1" lang="en-US" altLang="ko-Kore-KR" sz="3600" dirty="0"/>
                  <a:t>Global Scaling</a:t>
                </a:r>
                <a:r>
                  <a:rPr kumimoji="1" lang="ko-Kore-KR" altLang="en-US" sz="3600" dirty="0"/>
                  <a:t>을 모든 </a:t>
                </a:r>
                <a:r>
                  <a:rPr kumimoji="1" lang="en-US" altLang="ko-Kore-KR" sz="3600" dirty="0"/>
                  <a:t>ground truth box</a:t>
                </a:r>
                <a:r>
                  <a:rPr kumimoji="1" lang="ko-Kore-KR" altLang="en-US" sz="3600" dirty="0"/>
                  <a:t>와 모든 </a:t>
                </a:r>
                <a:r>
                  <a:rPr kumimoji="1" lang="en-US" altLang="ko-Kore-KR" sz="3600" dirty="0"/>
                  <a:t>point cloud</a:t>
                </a:r>
                <a:r>
                  <a:rPr kumimoji="1" lang="ko-Kore-KR" altLang="en-US" sz="3600" dirty="0"/>
                  <a:t>에 대해서 진행</a:t>
                </a:r>
                <a:endParaRPr kumimoji="1" lang="en-US" altLang="ko-Kore-KR" sz="3600" dirty="0"/>
              </a:p>
              <a:p>
                <a:pPr lvl="1" hangingPunct="1"/>
                <a:r>
                  <a:rPr kumimoji="1" lang="en-US" altLang="ko-Kore-KR" sz="3600" dirty="0"/>
                  <a:t>Scaling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ore-KR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ore-KR" sz="3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3600" b="0" i="1" dirty="0" smtClean="0">
                            <a:latin typeface="Cambria Math" panose="02040503050406030204" pitchFamily="18" charset="0"/>
                          </a:rPr>
                          <m:t>0.95</m:t>
                        </m:r>
                        <m:r>
                          <a:rPr kumimoji="1" lang="en-US" altLang="ko-Kore-KR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1.05</m:t>
                        </m:r>
                      </m:e>
                    </m:d>
                  </m:oMath>
                </a14:m>
                <a:endParaRPr kumimoji="1" lang="en-US" altLang="ko-Kore-KR" sz="3600" dirty="0"/>
              </a:p>
              <a:p>
                <a:pPr lvl="1" hangingPunct="1"/>
                <a:r>
                  <a:rPr kumimoji="1" lang="en-US" altLang="ko-Kore-KR" sz="3600" dirty="0"/>
                  <a:t>Improve robustness of network for detecting objects with various sizes and distance</a:t>
                </a:r>
              </a:p>
              <a:p>
                <a:pPr marL="742950" indent="-742950" hangingPunct="1">
                  <a:buFont typeface="+mj-lt"/>
                  <a:buAutoNum type="arabicPeriod"/>
                </a:pPr>
                <a:r>
                  <a:rPr kumimoji="1" lang="en-US" altLang="ko-Kore-KR" sz="3600" dirty="0"/>
                  <a:t>Global Rotation along Z-axis</a:t>
                </a:r>
              </a:p>
              <a:p>
                <a:pPr lvl="1" hangingPunct="1"/>
                <a:r>
                  <a:rPr kumimoji="1" lang="en-US" altLang="ko-Kore-KR" sz="3600" dirty="0"/>
                  <a:t>Rotation </a:t>
                </a:r>
                <a14:m>
                  <m:oMath xmlns:m="http://schemas.openxmlformats.org/officeDocument/2006/math">
                    <m:r>
                      <a:rPr kumimoji="1" lang="en-US" altLang="ko-Kore-KR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ore-KR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ore-KR" sz="3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3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kumimoji="1" lang="en-US" altLang="ko-Kore-KR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+</m:t>
                        </m:r>
                        <m:f>
                          <m:fPr>
                            <m:type m:val="lin"/>
                            <m:ctrlP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ore-KR" sz="36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3600" dirty="0"/>
              </a:p>
              <a:p>
                <a:pPr lvl="1" hangingPunct="1"/>
                <a:r>
                  <a:rPr kumimoji="1" lang="ko-Kore-KR" altLang="en-US" sz="3600" dirty="0"/>
                  <a:t>차량이 회전하는 상황을 시뮬레이션한다</a:t>
                </a:r>
                <a:r>
                  <a:rPr kumimoji="1" lang="en-US" altLang="ko-Kore-KR" sz="3600" dirty="0"/>
                  <a:t>.</a:t>
                </a:r>
                <a:endParaRPr lang="en-US" altLang="ko-KR" sz="360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CF2DBFD3-D861-B83A-F36B-8483F7CDE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2610633"/>
                <a:ext cx="23483456" cy="10465375"/>
              </a:xfrm>
              <a:prstGeom prst="rect">
                <a:avLst/>
              </a:prstGeom>
              <a:blipFill>
                <a:blip r:embed="rId3"/>
                <a:stretch>
                  <a:fillRect l="-1082" t="-2667" b="-6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80908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Experiments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0336" y="13076009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F2DBFD3-D861-B83A-F36B-8483F7CDE33E}"/>
              </a:ext>
            </a:extLst>
          </p:cNvPr>
          <p:cNvSpPr txBox="1">
            <a:spLocks/>
          </p:cNvSpPr>
          <p:nvPr/>
        </p:nvSpPr>
        <p:spPr>
          <a:xfrm>
            <a:off x="457199" y="2610634"/>
            <a:ext cx="23347624" cy="96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ko-KR" dirty="0"/>
              <a:t>KITTI 3D object detection</a:t>
            </a:r>
          </a:p>
          <a:p>
            <a:pPr lvl="1" hangingPunct="1"/>
            <a:r>
              <a:rPr lang="en-US" altLang="ko-KR" dirty="0"/>
              <a:t>Car, Pedestrian, Cyclist </a:t>
            </a:r>
            <a:r>
              <a:rPr lang="ko-KR" altLang="en-US" dirty="0"/>
              <a:t>검출 목표</a:t>
            </a:r>
            <a:endParaRPr lang="en-US" altLang="ko-KR" dirty="0"/>
          </a:p>
          <a:p>
            <a:pPr lvl="1" hangingPunct="1"/>
            <a:r>
              <a:rPr lang="en-US" altLang="ko-KR" dirty="0"/>
              <a:t>Difficulty : easy,</a:t>
            </a:r>
            <a:r>
              <a:rPr lang="ko-KR" altLang="en-US" dirty="0"/>
              <a:t> </a:t>
            </a:r>
            <a:r>
              <a:rPr lang="en-US" altLang="ko-KR" dirty="0"/>
              <a:t>moderate,</a:t>
            </a:r>
            <a:r>
              <a:rPr lang="ko-KR" altLang="en-US" dirty="0"/>
              <a:t> </a:t>
            </a:r>
            <a:r>
              <a:rPr lang="en-US" altLang="ko-KR" dirty="0"/>
              <a:t>hard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객체 사이즈</a:t>
            </a:r>
            <a:r>
              <a:rPr lang="en-US" altLang="ko-KR" dirty="0"/>
              <a:t>, </a:t>
            </a:r>
            <a:r>
              <a:rPr lang="ko-KR" altLang="en-US" dirty="0"/>
              <a:t>가려짐 정도</a:t>
            </a:r>
            <a:r>
              <a:rPr lang="en-US" altLang="ko-KR" dirty="0"/>
              <a:t>, </a:t>
            </a:r>
            <a:r>
              <a:rPr lang="ko-KR" altLang="en-US" dirty="0"/>
              <a:t>잘린 정도</a:t>
            </a:r>
            <a:endParaRPr lang="en-US" altLang="ko-KR" dirty="0"/>
          </a:p>
          <a:p>
            <a:pPr lvl="1" hangingPunct="1"/>
            <a:r>
              <a:rPr lang="en-US" altLang="ko-KR" dirty="0"/>
              <a:t>Train / Valid : 1:1</a:t>
            </a:r>
            <a:r>
              <a:rPr lang="ko-KR" altLang="en-US" dirty="0"/>
              <a:t>비율로 </a:t>
            </a:r>
            <a:r>
              <a:rPr lang="en-US" altLang="ko-KR" dirty="0"/>
              <a:t>split</a:t>
            </a:r>
            <a:r>
              <a:rPr lang="ko-KR" altLang="en-US" dirty="0"/>
              <a:t>하여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297163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Intro – Previous Approach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127AC-54D5-D9CE-5700-F9871CF3C876}"/>
              </a:ext>
            </a:extLst>
          </p:cNvPr>
          <p:cNvSpPr txBox="1"/>
          <p:nvPr/>
        </p:nvSpPr>
        <p:spPr>
          <a:xfrm>
            <a:off x="648476" y="2685058"/>
            <a:ext cx="21971000" cy="9951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09600" lvl="1" indent="0" algn="l">
              <a:buNone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Point Cloud based 3D object detection </a:t>
            </a:r>
          </a:p>
          <a:p>
            <a:pPr marL="609600" lvl="1" indent="0" algn="l">
              <a:buNone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▪    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다양한  시도들이  존재</a:t>
            </a:r>
            <a:endParaRPr lang="en-US" altLang="ko-KR" sz="3200" dirty="0">
              <a:solidFill>
                <a:schemeClr val="bg2">
                  <a:lumMod val="10000"/>
                </a:schemeClr>
              </a:solidFill>
            </a:endParaRPr>
          </a:p>
          <a:p>
            <a:pPr marL="609600" lvl="1" indent="0" algn="l">
              <a:buNone/>
            </a:pPr>
            <a:endParaRPr lang="en-US" altLang="ko-KR" sz="3200" dirty="0">
              <a:solidFill>
                <a:schemeClr val="bg2">
                  <a:lumMod val="10000"/>
                </a:schemeClr>
              </a:solidFill>
            </a:endParaRPr>
          </a:p>
          <a:p>
            <a:pPr marL="609600" lvl="1" indent="0" algn="l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1.  Hand crafted model</a:t>
            </a:r>
          </a:p>
          <a:p>
            <a:pPr marL="1181100" lvl="1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Image / LiDAR 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이용하여  </a:t>
            </a: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hand crafted feature 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생성  후  적용</a:t>
            </a:r>
          </a:p>
          <a:p>
            <a:pPr marL="1181100" lvl="1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Feature 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효과적으로 이용 못함 </a:t>
            </a: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+ task 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마다 적용법 바꿔야  함</a:t>
            </a:r>
            <a:endParaRPr lang="en-US" altLang="ko-KR" sz="3200" dirty="0">
              <a:solidFill>
                <a:schemeClr val="bg2">
                  <a:lumMod val="10000"/>
                </a:schemeClr>
              </a:solidFill>
            </a:endParaRPr>
          </a:p>
          <a:p>
            <a:pPr marL="609600" lvl="1" indent="0" algn="l">
              <a:buNone/>
            </a:pPr>
            <a:endParaRPr lang="ko-KR" altLang="en-US" sz="3200" dirty="0">
              <a:solidFill>
                <a:schemeClr val="bg2">
                  <a:lumMod val="10000"/>
                </a:schemeClr>
              </a:solidFill>
            </a:endParaRPr>
          </a:p>
          <a:p>
            <a:pPr marL="609600" lvl="1" indent="0" algn="l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2.  </a:t>
            </a:r>
            <a:r>
              <a:rPr lang="en-US" altLang="ko-KR" sz="3200" dirty="0" err="1">
                <a:solidFill>
                  <a:schemeClr val="bg2">
                    <a:lumMod val="10000"/>
                  </a:schemeClr>
                </a:solidFill>
              </a:rPr>
              <a:t>PointNet</a:t>
            </a: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 / </a:t>
            </a:r>
            <a:r>
              <a:rPr lang="en-US" altLang="ko-KR" sz="3200" dirty="0" err="1">
                <a:solidFill>
                  <a:schemeClr val="bg2">
                    <a:lumMod val="10000"/>
                  </a:schemeClr>
                </a:solidFill>
              </a:rPr>
              <a:t>PointNet</a:t>
            </a: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++</a:t>
            </a:r>
          </a:p>
          <a:p>
            <a:pPr marL="609600" lvl="1" indent="0" algn="l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•    Point-wise features directly, 1024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개 정도의 </a:t>
            </a: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point cloud 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사용</a:t>
            </a:r>
            <a:endParaRPr lang="en-US" altLang="ko-KR" sz="3200" dirty="0">
              <a:solidFill>
                <a:schemeClr val="bg2">
                  <a:lumMod val="10000"/>
                </a:schemeClr>
              </a:solidFill>
            </a:endParaRPr>
          </a:p>
          <a:p>
            <a:pPr marL="609600" lvl="1" indent="0" algn="l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•    LiDAR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에서  추출되는  </a:t>
            </a: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point cloud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는  대략  </a:t>
            </a: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10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만개  → </a:t>
            </a:r>
            <a:r>
              <a:rPr lang="ko-KR" altLang="en-US" sz="3200" dirty="0" err="1">
                <a:solidFill>
                  <a:schemeClr val="bg2">
                    <a:lumMod val="10000"/>
                  </a:schemeClr>
                </a:solidFill>
              </a:rPr>
              <a:t>연산량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  너무  높음</a:t>
            </a:r>
            <a:endParaRPr lang="en-US" altLang="ko-KR" sz="3200" dirty="0">
              <a:solidFill>
                <a:schemeClr val="bg2">
                  <a:lumMod val="10000"/>
                </a:schemeClr>
              </a:solidFill>
            </a:endParaRPr>
          </a:p>
          <a:p>
            <a:pPr marL="609600" lvl="1" indent="0" algn="l">
              <a:buNone/>
            </a:pPr>
            <a:endParaRPr lang="ko-KR" altLang="en-US" sz="3200" dirty="0">
              <a:solidFill>
                <a:schemeClr val="bg2">
                  <a:lumMod val="10000"/>
                </a:schemeClr>
              </a:solidFill>
            </a:endParaRPr>
          </a:p>
          <a:p>
            <a:pPr marL="609600" lvl="1" indent="0" algn="l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3.  Region proposal network (RPN)</a:t>
            </a:r>
          </a:p>
          <a:p>
            <a:pPr marL="609600" lvl="1" indent="0" algn="l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•    Object detection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에  있어서  효과적인  알고리즘</a:t>
            </a:r>
          </a:p>
          <a:p>
            <a:pPr marL="609600" lvl="1" indent="0" algn="l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•    Image, video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와  같은  </a:t>
            </a: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dense, tensor 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형태를  따라야  함</a:t>
            </a:r>
          </a:p>
          <a:p>
            <a:pPr marL="609600" lvl="1" indent="0" algn="l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•    LiDAR</a:t>
            </a:r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는  그렇지  않기  때문에  적용의  어려움</a:t>
            </a:r>
            <a:endParaRPr lang="en-US" altLang="ko-KR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F698A1-D18C-9FD1-4CB3-E5446778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253" y="2685058"/>
            <a:ext cx="8068983" cy="36805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2DFD6C-002B-0869-A8C2-F6D39EF23920}"/>
              </a:ext>
            </a:extLst>
          </p:cNvPr>
          <p:cNvSpPr txBox="1"/>
          <p:nvPr/>
        </p:nvSpPr>
        <p:spPr>
          <a:xfrm>
            <a:off x="17011612" y="6302171"/>
            <a:ext cx="31220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주차 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MV3D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7B2EF7-5B80-9965-B64D-71F9731B0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6797" y="7280938"/>
            <a:ext cx="5212532" cy="22328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44D45B-2AD7-DC54-766D-2797B8656D75}"/>
              </a:ext>
            </a:extLst>
          </p:cNvPr>
          <p:cNvSpPr txBox="1"/>
          <p:nvPr/>
        </p:nvSpPr>
        <p:spPr>
          <a:xfrm>
            <a:off x="20889329" y="8161402"/>
            <a:ext cx="31220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</a:rPr>
              <a:t>2, 3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주차 </a:t>
            </a:r>
            <a:r>
              <a:rPr lang="en-US" altLang="ko-KR" dirty="0" err="1">
                <a:solidFill>
                  <a:srgbClr val="000000"/>
                </a:solidFill>
              </a:rPr>
              <a:t>PointNets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4CC36D2-B119-3BC8-919F-654570028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8804" y="10020634"/>
            <a:ext cx="7125317" cy="27358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F143B5-2B15-690C-5FAA-D1830A429537}"/>
              </a:ext>
            </a:extLst>
          </p:cNvPr>
          <p:cNvSpPr txBox="1"/>
          <p:nvPr/>
        </p:nvSpPr>
        <p:spPr>
          <a:xfrm>
            <a:off x="20383744" y="11152580"/>
            <a:ext cx="31220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</a:rPr>
              <a:t>RPN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876668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Experiments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0336" y="13076009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77A2795-85DE-5FB4-0C17-9F26B79EDBC0}"/>
              </a:ext>
            </a:extLst>
          </p:cNvPr>
          <p:cNvSpPr txBox="1">
            <a:spLocks/>
          </p:cNvSpPr>
          <p:nvPr/>
        </p:nvSpPr>
        <p:spPr>
          <a:xfrm>
            <a:off x="228599" y="2512663"/>
            <a:ext cx="23643771" cy="3206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ko-KR" dirty="0"/>
              <a:t>Baseline</a:t>
            </a:r>
          </a:p>
          <a:p>
            <a:pPr lvl="1" hangingPunct="1"/>
            <a:r>
              <a:rPr lang="en-US" altLang="ko-KR" dirty="0" err="1"/>
              <a:t>VoxelNet</a:t>
            </a:r>
            <a:endParaRPr lang="en-US" altLang="ko-KR" dirty="0"/>
          </a:p>
          <a:p>
            <a:pPr lvl="1" hangingPunct="1"/>
            <a:r>
              <a:rPr lang="en-US" altLang="ko-KR" dirty="0"/>
              <a:t>HC-baseline : feature learning network </a:t>
            </a:r>
            <a:r>
              <a:rPr lang="ko-KR" altLang="en-US" dirty="0"/>
              <a:t>대신</a:t>
            </a:r>
            <a:r>
              <a:rPr lang="en-US" altLang="ko-KR" dirty="0"/>
              <a:t> MV3D</a:t>
            </a:r>
            <a:r>
              <a:rPr lang="ko-KR" altLang="en-US" dirty="0"/>
              <a:t> </a:t>
            </a:r>
            <a:r>
              <a:rPr lang="en-US" altLang="ko-KR" dirty="0"/>
              <a:t>BEV feature map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9F26961-806A-9E6E-3F96-5601F09B90F0}"/>
              </a:ext>
            </a:extLst>
          </p:cNvPr>
          <p:cNvGrpSpPr/>
          <p:nvPr/>
        </p:nvGrpSpPr>
        <p:grpSpPr>
          <a:xfrm>
            <a:off x="1597138" y="5948689"/>
            <a:ext cx="19727975" cy="7669340"/>
            <a:chOff x="617428" y="2160461"/>
            <a:chExt cx="8179100" cy="443877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57485E-434A-77F8-68E1-017CB1971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002" y="2160461"/>
              <a:ext cx="1192730" cy="126853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CD26CA-424D-733F-F6C5-366315838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246" y="3571239"/>
              <a:ext cx="1312486" cy="141077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58C577A-B127-2C7E-B4CC-383EAA6EF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428" y="5168648"/>
              <a:ext cx="1326757" cy="1430590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7D0A688-FA66-E651-028B-26406FA838F1}"/>
                </a:ext>
              </a:extLst>
            </p:cNvPr>
            <p:cNvGrpSpPr/>
            <p:nvPr/>
          </p:nvGrpSpPr>
          <p:grpSpPr>
            <a:xfrm>
              <a:off x="2913888" y="3624072"/>
              <a:ext cx="2401824" cy="1268539"/>
              <a:chOff x="3096768" y="3429000"/>
              <a:chExt cx="2401824" cy="1268539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18C3F64-F63C-F2B3-77E2-23413116615F}"/>
                  </a:ext>
                </a:extLst>
              </p:cNvPr>
              <p:cNvSpPr/>
              <p:nvPr/>
            </p:nvSpPr>
            <p:spPr>
              <a:xfrm>
                <a:off x="3096768" y="3429000"/>
                <a:ext cx="2401824" cy="12685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69D5EE-713E-830D-57E8-E019AB19EAA4}"/>
                  </a:ext>
                </a:extLst>
              </p:cNvPr>
              <p:cNvSpPr txBox="1"/>
              <p:nvPr/>
            </p:nvSpPr>
            <p:spPr>
              <a:xfrm>
                <a:off x="3096768" y="3668775"/>
                <a:ext cx="2401824" cy="855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>
                    <a:solidFill>
                      <a:schemeClr val="tx1">
                        <a:lumMod val="50000"/>
                      </a:schemeClr>
                    </a:solidFill>
                  </a:rPr>
                  <a:t>Conv2D(16, 32, 3, 1, 1),</a:t>
                </a:r>
              </a:p>
              <a:p>
                <a:r>
                  <a:rPr lang="en-US" altLang="ko-KR" sz="3000" dirty="0">
                    <a:solidFill>
                      <a:schemeClr val="tx1">
                        <a:lumMod val="50000"/>
                      </a:schemeClr>
                    </a:solidFill>
                  </a:rPr>
                  <a:t>Conv2D(32, 64, 3, 2, 1),</a:t>
                </a:r>
              </a:p>
              <a:p>
                <a:r>
                  <a:rPr lang="en-US" altLang="ko-KR" sz="3000" dirty="0">
                    <a:solidFill>
                      <a:schemeClr val="tx1">
                        <a:lumMod val="50000"/>
                      </a:schemeClr>
                    </a:solidFill>
                  </a:rPr>
                  <a:t>Conv2D(64, 128, 3, 1, 1)</a:t>
                </a:r>
                <a:endParaRPr lang="ko-KR" altLang="en-US" sz="30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EFECF77-A446-D372-3C33-DEB20706C1FC}"/>
                </a:ext>
              </a:extLst>
            </p:cNvPr>
            <p:cNvGrpSpPr/>
            <p:nvPr/>
          </p:nvGrpSpPr>
          <p:grpSpPr>
            <a:xfrm>
              <a:off x="6394704" y="3654552"/>
              <a:ext cx="2401824" cy="1268539"/>
              <a:chOff x="3096768" y="3429000"/>
              <a:chExt cx="2401824" cy="126853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672E9BE-09C8-07F1-0AB5-EA2D56EA42D6}"/>
                  </a:ext>
                </a:extLst>
              </p:cNvPr>
              <p:cNvSpPr/>
              <p:nvPr/>
            </p:nvSpPr>
            <p:spPr>
              <a:xfrm>
                <a:off x="3096768" y="3429000"/>
                <a:ext cx="2401824" cy="12685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FFDBC4-A1DC-7915-D65C-21E9E6A4BA65}"/>
                  </a:ext>
                </a:extLst>
              </p:cNvPr>
              <p:cNvSpPr txBox="1"/>
              <p:nvPr/>
            </p:nvSpPr>
            <p:spPr>
              <a:xfrm>
                <a:off x="3096768" y="3668775"/>
                <a:ext cx="24018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>
                    <a:solidFill>
                      <a:schemeClr val="tx1">
                        <a:lumMod val="50000"/>
                      </a:schemeClr>
                    </a:solidFill>
                  </a:rPr>
                  <a:t>Reshape </a:t>
                </a:r>
                <a:r>
                  <a:rPr lang="ko-KR" altLang="en-US" sz="3000" dirty="0">
                    <a:solidFill>
                      <a:schemeClr val="tx1">
                        <a:lumMod val="50000"/>
                      </a:schemeClr>
                    </a:solidFill>
                  </a:rPr>
                  <a:t>따로 없이</a:t>
                </a:r>
                <a:endParaRPr lang="en-US" altLang="ko-KR" sz="30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n-US" altLang="ko-KR" sz="3000" dirty="0">
                    <a:solidFill>
                      <a:schemeClr val="tx1">
                        <a:lumMod val="50000"/>
                      </a:schemeClr>
                    </a:solidFill>
                  </a:rPr>
                  <a:t>RPN </a:t>
                </a:r>
                <a:r>
                  <a:rPr lang="ko-KR" altLang="en-US" sz="3000" dirty="0">
                    <a:solidFill>
                      <a:schemeClr val="tx1">
                        <a:lumMod val="50000"/>
                      </a:schemeClr>
                    </a:solidFill>
                  </a:rPr>
                  <a:t>적용</a:t>
                </a:r>
              </a:p>
            </p:txBody>
          </p:sp>
        </p:grpSp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72D3FC0A-51F6-330F-C4E1-5D3A7B6E2DF9}"/>
                </a:ext>
              </a:extLst>
            </p:cNvPr>
            <p:cNvSpPr/>
            <p:nvPr/>
          </p:nvSpPr>
          <p:spPr>
            <a:xfrm rot="16200000">
              <a:off x="2133600" y="4011168"/>
              <a:ext cx="487680" cy="467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BD7D1693-50D1-4AD4-714D-F67DFE9EA87F}"/>
                </a:ext>
              </a:extLst>
            </p:cNvPr>
            <p:cNvSpPr/>
            <p:nvPr/>
          </p:nvSpPr>
          <p:spPr>
            <a:xfrm rot="16200000">
              <a:off x="5626608" y="4024374"/>
              <a:ext cx="487680" cy="467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14391B-40FB-1FA6-EDC8-308B44C34FB1}"/>
                </a:ext>
              </a:extLst>
            </p:cNvPr>
            <p:cNvSpPr txBox="1"/>
            <p:nvPr/>
          </p:nvSpPr>
          <p:spPr>
            <a:xfrm>
              <a:off x="2143472" y="2928842"/>
              <a:ext cx="1477552" cy="267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4 </a:t>
              </a: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</a:rPr>
                <a:t>→</a:t>
              </a: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 16 channel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51497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Experiments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0336" y="13076009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288CF2-09C7-119E-554D-8C8152A250F8}"/>
              </a:ext>
            </a:extLst>
          </p:cNvPr>
          <p:cNvSpPr txBox="1">
            <a:spLocks/>
          </p:cNvSpPr>
          <p:nvPr/>
        </p:nvSpPr>
        <p:spPr>
          <a:xfrm>
            <a:off x="489855" y="2416628"/>
            <a:ext cx="23186571" cy="1080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ko-KR" dirty="0"/>
              <a:t>Evaluation</a:t>
            </a:r>
            <a:r>
              <a:rPr lang="ko-KR" altLang="en-US" dirty="0"/>
              <a:t> </a:t>
            </a:r>
            <a:r>
              <a:rPr lang="en-US" altLang="ko-KR" dirty="0"/>
              <a:t>validation set in</a:t>
            </a:r>
            <a:r>
              <a:rPr lang="ko-KR" altLang="en-US" dirty="0"/>
              <a:t> </a:t>
            </a:r>
            <a:r>
              <a:rPr lang="en-US" altLang="ko-KR" dirty="0"/>
              <a:t>Bird’s</a:t>
            </a:r>
            <a:r>
              <a:rPr lang="ko-KR" altLang="en-US" dirty="0"/>
              <a:t> </a:t>
            </a:r>
            <a:r>
              <a:rPr lang="en-US" altLang="ko-KR" dirty="0"/>
              <a:t>Eye</a:t>
            </a:r>
            <a:r>
              <a:rPr lang="ko-KR" altLang="en-US" dirty="0"/>
              <a:t> </a:t>
            </a:r>
            <a:r>
              <a:rPr lang="en-US" altLang="ko-KR" dirty="0"/>
              <a:t>View</a:t>
            </a:r>
          </a:p>
          <a:p>
            <a:pPr lvl="1" hangingPunct="1">
              <a:buFont typeface="+mj-lt"/>
              <a:buAutoNum type="arabicPeriod"/>
            </a:pPr>
            <a:r>
              <a:rPr lang="en-US" altLang="ko-KR" dirty="0" err="1"/>
              <a:t>VoxelNet</a:t>
            </a:r>
            <a:r>
              <a:rPr lang="ko-KR" altLang="en-US" dirty="0"/>
              <a:t>은 </a:t>
            </a:r>
            <a:r>
              <a:rPr lang="en-US" altLang="ko-KR" dirty="0"/>
              <a:t>LiDAR</a:t>
            </a:r>
            <a:r>
              <a:rPr lang="ko-KR" altLang="en-US" dirty="0"/>
              <a:t>만 사용하여 </a:t>
            </a:r>
            <a:r>
              <a:rPr lang="en-US" altLang="ko-KR" dirty="0"/>
              <a:t>MV</a:t>
            </a:r>
            <a:r>
              <a:rPr lang="ko-KR" altLang="en-US" dirty="0"/>
              <a:t>모델보다 우수한 성능</a:t>
            </a:r>
            <a:endParaRPr lang="en-US" altLang="ko-KR" dirty="0"/>
          </a:p>
          <a:p>
            <a:pPr lvl="1" hangingPunct="1">
              <a:buFont typeface="+mj-lt"/>
              <a:buAutoNum type="arabicPeriod"/>
            </a:pPr>
            <a:r>
              <a:rPr lang="en-US" altLang="ko-KR" dirty="0"/>
              <a:t>HC-baseline</a:t>
            </a:r>
            <a:r>
              <a:rPr lang="ko-KR" altLang="en-US" dirty="0"/>
              <a:t>은 </a:t>
            </a:r>
            <a:r>
              <a:rPr lang="en-US" altLang="ko-KR" dirty="0"/>
              <a:t>LiDAR</a:t>
            </a:r>
            <a:r>
              <a:rPr lang="ko-KR" altLang="en-US" dirty="0"/>
              <a:t>만 사용하지만 </a:t>
            </a:r>
            <a:r>
              <a:rPr lang="en-US" altLang="ko-KR" dirty="0"/>
              <a:t>MV</a:t>
            </a:r>
            <a:r>
              <a:rPr lang="ko-KR" altLang="en-US" dirty="0"/>
              <a:t>모델만큼은 성능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70D9AD-5FF0-9614-336E-0FF7E1CFCFD5}"/>
              </a:ext>
            </a:extLst>
          </p:cNvPr>
          <p:cNvGrpSpPr/>
          <p:nvPr/>
        </p:nvGrpSpPr>
        <p:grpSpPr>
          <a:xfrm>
            <a:off x="574000" y="6644530"/>
            <a:ext cx="22677883" cy="5242669"/>
            <a:chOff x="182117" y="4097274"/>
            <a:chExt cx="8808986" cy="20474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E1A2282-0197-3E73-5B42-0C3AD709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117" y="4097274"/>
              <a:ext cx="8808986" cy="204749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8212D2-FB2F-51CD-86F9-60CF751002A2}"/>
                </a:ext>
              </a:extLst>
            </p:cNvPr>
            <p:cNvSpPr/>
            <p:nvPr/>
          </p:nvSpPr>
          <p:spPr>
            <a:xfrm>
              <a:off x="240792" y="5571744"/>
              <a:ext cx="8686800" cy="3718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2721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Experiments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0336" y="13076009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2F48A3D-79EF-46D8-223D-C282A916FF41}"/>
              </a:ext>
            </a:extLst>
          </p:cNvPr>
          <p:cNvSpPr txBox="1">
            <a:spLocks/>
          </p:cNvSpPr>
          <p:nvPr/>
        </p:nvSpPr>
        <p:spPr>
          <a:xfrm>
            <a:off x="685799" y="2612570"/>
            <a:ext cx="22948900" cy="849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ko-KR" dirty="0"/>
              <a:t>Evaluation</a:t>
            </a:r>
            <a:r>
              <a:rPr lang="ko-KR" altLang="en-US" dirty="0"/>
              <a:t> </a:t>
            </a:r>
            <a:r>
              <a:rPr lang="en-US" altLang="ko-KR" dirty="0"/>
              <a:t>validation set in 3D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</a:p>
          <a:p>
            <a:pPr lvl="1" hangingPunct="1">
              <a:buFont typeface="+mj-lt"/>
              <a:buAutoNum type="arabicPeriod"/>
            </a:pPr>
            <a:r>
              <a:rPr lang="en-US" altLang="ko-KR" dirty="0" err="1"/>
              <a:t>VoxelNet</a:t>
            </a:r>
            <a:r>
              <a:rPr lang="ko-KR" altLang="en-US" dirty="0"/>
              <a:t>은 </a:t>
            </a:r>
            <a:r>
              <a:rPr lang="en-US" altLang="ko-KR" dirty="0"/>
              <a:t>LiDAR</a:t>
            </a:r>
            <a:r>
              <a:rPr lang="ko-KR" altLang="en-US" dirty="0"/>
              <a:t>만 사용하여 </a:t>
            </a:r>
            <a:r>
              <a:rPr lang="en-US" altLang="ko-KR" dirty="0"/>
              <a:t>MV</a:t>
            </a:r>
            <a:r>
              <a:rPr lang="ko-KR" altLang="en-US" dirty="0"/>
              <a:t>모델보다 우수한 성능</a:t>
            </a:r>
            <a:endParaRPr lang="en-US" altLang="ko-KR" dirty="0"/>
          </a:p>
          <a:p>
            <a:pPr lvl="1" hangingPunct="1">
              <a:buFont typeface="+mj-lt"/>
              <a:buAutoNum type="arabicPeriod"/>
            </a:pPr>
            <a:r>
              <a:rPr lang="en-US" altLang="ko-KR" dirty="0"/>
              <a:t>HC-baseline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 err="1"/>
              <a:t>VoxelNet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pose</a:t>
            </a:r>
            <a:r>
              <a:rPr lang="ko-KR" altLang="en-US" dirty="0"/>
              <a:t>와 </a:t>
            </a:r>
            <a:r>
              <a:rPr lang="en-US" altLang="ko-KR" dirty="0"/>
              <a:t>shape</a:t>
            </a:r>
            <a:r>
              <a:rPr lang="ko-KR" altLang="en-US" dirty="0"/>
              <a:t>에 대해 </a:t>
            </a:r>
            <a:r>
              <a:rPr lang="en-US" altLang="ko-KR" dirty="0"/>
              <a:t>feature </a:t>
            </a:r>
            <a:r>
              <a:rPr lang="ko-KR" altLang="en-US" dirty="0"/>
              <a:t>잘 추출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A4266B-1D20-96C7-3786-4A2D0AA69D87}"/>
              </a:ext>
            </a:extLst>
          </p:cNvPr>
          <p:cNvGrpSpPr/>
          <p:nvPr/>
        </p:nvGrpSpPr>
        <p:grpSpPr>
          <a:xfrm>
            <a:off x="1506852" y="6780898"/>
            <a:ext cx="21712375" cy="4877699"/>
            <a:chOff x="135254" y="4168330"/>
            <a:chExt cx="8895082" cy="20008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9A56B60-01B4-F84C-53BE-CE8B31746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254" y="4168330"/>
              <a:ext cx="8895082" cy="200082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098EF3-A3EA-D5EF-82B5-3A7C2019FF79}"/>
                </a:ext>
              </a:extLst>
            </p:cNvPr>
            <p:cNvSpPr/>
            <p:nvPr/>
          </p:nvSpPr>
          <p:spPr>
            <a:xfrm>
              <a:off x="240792" y="5571744"/>
              <a:ext cx="8686800" cy="3718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84481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11547C-E380-5F1D-60BE-1504237B1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8" y="7036933"/>
            <a:ext cx="21756176" cy="1039201"/>
          </a:xfrm>
          <a:prstGeom prst="rect">
            <a:avLst/>
          </a:prstGeom>
        </p:spPr>
      </p:pic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Experiments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0336" y="13076009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53638B2-B375-5AED-650F-6B278FCEA29D}"/>
              </a:ext>
            </a:extLst>
          </p:cNvPr>
          <p:cNvSpPr txBox="1">
            <a:spLocks/>
          </p:cNvSpPr>
          <p:nvPr/>
        </p:nvSpPr>
        <p:spPr>
          <a:xfrm>
            <a:off x="489856" y="2645225"/>
            <a:ext cx="23284543" cy="646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ko-KR" dirty="0"/>
              <a:t>Evaluation</a:t>
            </a:r>
            <a:r>
              <a:rPr lang="ko-KR" altLang="en-US" dirty="0"/>
              <a:t> </a:t>
            </a:r>
            <a:r>
              <a:rPr lang="en-US" altLang="ko-KR" dirty="0"/>
              <a:t>test set in </a:t>
            </a:r>
            <a:r>
              <a:rPr lang="en-US" altLang="ko-KR"/>
              <a:t>Bird’s eye view</a:t>
            </a:r>
            <a:r>
              <a:rPr lang="ko-KR" altLang="en-US"/>
              <a:t> </a:t>
            </a:r>
            <a:r>
              <a:rPr lang="en-US" altLang="ko-KR" dirty="0"/>
              <a:t>detection</a:t>
            </a:r>
          </a:p>
          <a:p>
            <a:pPr lvl="1" hangingPunct="1"/>
            <a:r>
              <a:rPr lang="en-US" altLang="ko-KR" dirty="0"/>
              <a:t>Test set</a:t>
            </a:r>
            <a:r>
              <a:rPr lang="ko-KR" altLang="en-US" dirty="0"/>
              <a:t>에 대해 평가 진행해도 </a:t>
            </a:r>
            <a:r>
              <a:rPr lang="en-US" altLang="ko-KR" dirty="0"/>
              <a:t>Car</a:t>
            </a:r>
            <a:r>
              <a:rPr lang="ko-KR" altLang="en-US" dirty="0"/>
              <a:t>에 대해 </a:t>
            </a:r>
            <a:r>
              <a:rPr lang="en-US" altLang="ko-KR" dirty="0"/>
              <a:t>MV3D </a:t>
            </a:r>
            <a:r>
              <a:rPr lang="ko-KR" altLang="en-US" dirty="0"/>
              <a:t>모델보다 </a:t>
            </a:r>
            <a:r>
              <a:rPr lang="en-US" altLang="ko-KR" dirty="0"/>
              <a:t>Bird’s eye view </a:t>
            </a:r>
            <a:r>
              <a:rPr lang="ko-KR" altLang="en-US" dirty="0"/>
              <a:t>성능 우수 → 실제 </a:t>
            </a:r>
            <a:r>
              <a:rPr lang="en-US" altLang="ko-KR" dirty="0"/>
              <a:t>Moderate</a:t>
            </a:r>
            <a:r>
              <a:rPr lang="ko-KR" altLang="en-US" dirty="0"/>
              <a:t>에서는 낮은 것으로 생각되는데 근거자료 찾지 못함</a:t>
            </a:r>
            <a:endParaRPr lang="en-US" altLang="ko-KR" dirty="0"/>
          </a:p>
          <a:p>
            <a:pPr lvl="1" hangingPunct="1">
              <a:buFont typeface="+mj-lt"/>
              <a:buAutoNum type="arabicPeriod"/>
            </a:pPr>
            <a:r>
              <a:rPr lang="en-US" altLang="ko-KR" dirty="0" err="1"/>
              <a:t>VoxelNet</a:t>
            </a:r>
            <a:r>
              <a:rPr lang="ko-KR" altLang="en-US" dirty="0"/>
              <a:t>은 </a:t>
            </a:r>
            <a:r>
              <a:rPr lang="en-US" altLang="ko-KR" dirty="0"/>
              <a:t>LiDAR</a:t>
            </a:r>
            <a:r>
              <a:rPr lang="ko-KR" altLang="en-US" dirty="0"/>
              <a:t>만 사용하여 </a:t>
            </a:r>
            <a:r>
              <a:rPr lang="en-US" altLang="ko-KR" dirty="0"/>
              <a:t>MV3D </a:t>
            </a:r>
            <a:r>
              <a:rPr lang="ko-KR" altLang="en-US" dirty="0"/>
              <a:t>모델보다 우수한 성능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95308-F2EB-355B-BED7-0ADB8A6A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9" y="8272075"/>
            <a:ext cx="13253832" cy="53152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524652B-A199-4AA6-4DDF-2C5B1D207806}"/>
              </a:ext>
            </a:extLst>
          </p:cNvPr>
          <p:cNvSpPr/>
          <p:nvPr/>
        </p:nvSpPr>
        <p:spPr>
          <a:xfrm>
            <a:off x="1173843" y="9731822"/>
            <a:ext cx="12607471" cy="65314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8319B1-A664-E6F9-BC72-8F6A41C06ABD}"/>
              </a:ext>
            </a:extLst>
          </p:cNvPr>
          <p:cNvSpPr/>
          <p:nvPr/>
        </p:nvSpPr>
        <p:spPr>
          <a:xfrm>
            <a:off x="13454740" y="6879766"/>
            <a:ext cx="8620803" cy="119636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247595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Experiments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0336" y="13076009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53638B2-B375-5AED-650F-6B278FCEA29D}"/>
              </a:ext>
            </a:extLst>
          </p:cNvPr>
          <p:cNvSpPr txBox="1">
            <a:spLocks/>
          </p:cNvSpPr>
          <p:nvPr/>
        </p:nvSpPr>
        <p:spPr>
          <a:xfrm>
            <a:off x="489856" y="2645225"/>
            <a:ext cx="23284543" cy="646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ko-KR" dirty="0"/>
              <a:t>Evaluation</a:t>
            </a:r>
            <a:r>
              <a:rPr lang="ko-KR" altLang="en-US" dirty="0"/>
              <a:t> </a:t>
            </a:r>
            <a:r>
              <a:rPr lang="en-US" altLang="ko-KR" dirty="0"/>
              <a:t>test set in 3D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</a:p>
          <a:p>
            <a:pPr lvl="1" hangingPunct="1"/>
            <a:r>
              <a:rPr lang="en-US" altLang="ko-KR" dirty="0"/>
              <a:t>Test set</a:t>
            </a:r>
            <a:r>
              <a:rPr lang="ko-KR" altLang="en-US" dirty="0"/>
              <a:t>에 대해 평가 진행해도 </a:t>
            </a:r>
            <a:r>
              <a:rPr lang="en-US" altLang="ko-KR" dirty="0"/>
              <a:t>Car</a:t>
            </a:r>
            <a:r>
              <a:rPr lang="ko-KR" altLang="en-US" dirty="0"/>
              <a:t>에 대해 </a:t>
            </a:r>
            <a:r>
              <a:rPr lang="en-US" altLang="ko-KR" dirty="0"/>
              <a:t>MV3D </a:t>
            </a:r>
            <a:r>
              <a:rPr lang="ko-KR" altLang="en-US" dirty="0"/>
              <a:t>모델보다 </a:t>
            </a:r>
            <a:r>
              <a:rPr lang="en-US" altLang="ko-KR" dirty="0"/>
              <a:t>3D detection</a:t>
            </a:r>
            <a:r>
              <a:rPr lang="ko-KR" altLang="en-US" dirty="0"/>
              <a:t>성능 우수 → 실제 </a:t>
            </a:r>
            <a:r>
              <a:rPr lang="en-US" altLang="ko-KR" dirty="0"/>
              <a:t>Moderate</a:t>
            </a:r>
            <a:r>
              <a:rPr lang="ko-KR" altLang="en-US" dirty="0"/>
              <a:t>에서는 낮은 것으로 생각되는데 근거자료 찾지 못함</a:t>
            </a:r>
            <a:endParaRPr lang="en-US" altLang="ko-KR" dirty="0"/>
          </a:p>
          <a:p>
            <a:pPr lvl="1" hangingPunct="1">
              <a:buFont typeface="+mj-lt"/>
              <a:buAutoNum type="arabicPeriod"/>
            </a:pPr>
            <a:r>
              <a:rPr lang="en-US" altLang="ko-KR" dirty="0" err="1"/>
              <a:t>VoxelNet</a:t>
            </a:r>
            <a:r>
              <a:rPr lang="ko-KR" altLang="en-US" dirty="0"/>
              <a:t>은 </a:t>
            </a:r>
            <a:r>
              <a:rPr lang="en-US" altLang="ko-KR" dirty="0"/>
              <a:t>LiDAR</a:t>
            </a:r>
            <a:r>
              <a:rPr lang="ko-KR" altLang="en-US" dirty="0"/>
              <a:t>만 사용하여 </a:t>
            </a:r>
            <a:r>
              <a:rPr lang="en-US" altLang="ko-KR" dirty="0"/>
              <a:t>MV3D </a:t>
            </a:r>
            <a:r>
              <a:rPr lang="ko-KR" altLang="en-US" dirty="0"/>
              <a:t>모델보다 우수한 성능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95308-F2EB-355B-BED7-0ADB8A6A1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9" y="8272075"/>
            <a:ext cx="13253832" cy="5315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9F4468-ED8C-D6B0-EC0F-EF69C679E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18" y="6684892"/>
            <a:ext cx="23254936" cy="12932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524652B-A199-4AA6-4DDF-2C5B1D207806}"/>
              </a:ext>
            </a:extLst>
          </p:cNvPr>
          <p:cNvSpPr/>
          <p:nvPr/>
        </p:nvSpPr>
        <p:spPr>
          <a:xfrm>
            <a:off x="1173843" y="9143996"/>
            <a:ext cx="12607471" cy="65314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8319B1-A664-E6F9-BC72-8F6A41C06ABD}"/>
              </a:ext>
            </a:extLst>
          </p:cNvPr>
          <p:cNvSpPr/>
          <p:nvPr/>
        </p:nvSpPr>
        <p:spPr>
          <a:xfrm>
            <a:off x="8360230" y="6814453"/>
            <a:ext cx="5029200" cy="566061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6310517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Conclusion &amp; Limitations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0336" y="13076009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53638B2-B375-5AED-650F-6B278FCEA29D}"/>
              </a:ext>
            </a:extLst>
          </p:cNvPr>
          <p:cNvSpPr txBox="1">
            <a:spLocks/>
          </p:cNvSpPr>
          <p:nvPr/>
        </p:nvSpPr>
        <p:spPr>
          <a:xfrm>
            <a:off x="489856" y="2645225"/>
            <a:ext cx="23284543" cy="646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altLang="ko-KR" dirty="0"/>
              <a:t>Hand-crafted feature </a:t>
            </a:r>
            <a:r>
              <a:rPr lang="ko-KR" altLang="en-US" dirty="0"/>
              <a:t>를 제거하고</a:t>
            </a:r>
            <a:r>
              <a:rPr lang="en-US" altLang="ko-KR" dirty="0"/>
              <a:t>, 3D points</a:t>
            </a:r>
            <a:r>
              <a:rPr lang="ko-KR" altLang="en-US" dirty="0"/>
              <a:t>를 바로 적용 </a:t>
            </a:r>
            <a:endParaRPr lang="en-US" altLang="ko-KR" dirty="0"/>
          </a:p>
          <a:p>
            <a:pPr marL="571500" lvl="1" indent="0">
              <a:buNone/>
            </a:pPr>
            <a:r>
              <a:rPr lang="ko-KR" altLang="en-US" dirty="0"/>
              <a:t>→ 정보 소실 최소화</a:t>
            </a:r>
            <a:endParaRPr lang="en-US" altLang="ko-KR" dirty="0"/>
          </a:p>
          <a:p>
            <a:r>
              <a:rPr lang="en-US" altLang="ko-KR" dirty="0"/>
              <a:t>Voxel </a:t>
            </a:r>
            <a:r>
              <a:rPr lang="ko-KR" altLang="en-US" dirty="0"/>
              <a:t>구조를 이용하고</a:t>
            </a:r>
            <a:r>
              <a:rPr lang="en-US" altLang="ko-KR" dirty="0"/>
              <a:t>, </a:t>
            </a:r>
            <a:r>
              <a:rPr lang="ko-KR" altLang="en-US" dirty="0"/>
              <a:t>효율적인 병렬 처리 과정을 적용</a:t>
            </a:r>
            <a:endParaRPr lang="en-US" altLang="ko-KR" dirty="0"/>
          </a:p>
          <a:p>
            <a:r>
              <a:rPr lang="en-US" altLang="ko-KR" dirty="0"/>
              <a:t>LIDAR</a:t>
            </a:r>
            <a:r>
              <a:rPr lang="ko-KR" altLang="en-US" dirty="0"/>
              <a:t>만을 사용하여 </a:t>
            </a:r>
            <a:r>
              <a:rPr lang="en-US" altLang="ko-KR" dirty="0"/>
              <a:t>KITTI dataset</a:t>
            </a:r>
            <a:r>
              <a:rPr lang="ko-KR" altLang="en-US" dirty="0"/>
              <a:t>에서 </a:t>
            </a:r>
            <a:r>
              <a:rPr lang="en-US" altLang="ko-KR" dirty="0"/>
              <a:t>SOTA </a:t>
            </a:r>
            <a:r>
              <a:rPr lang="ko-KR" altLang="en-US" dirty="0"/>
              <a:t>달성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를 사용하기 때문에 </a:t>
            </a:r>
            <a:r>
              <a:rPr lang="ko-KR" altLang="en-US" dirty="0" err="1"/>
              <a:t>연산량</a:t>
            </a:r>
            <a:r>
              <a:rPr lang="ko-KR" altLang="en-US" dirty="0"/>
              <a:t> 높음</a:t>
            </a:r>
            <a:endParaRPr lang="en-US" altLang="ko-KR" dirty="0"/>
          </a:p>
          <a:p>
            <a:r>
              <a:rPr lang="ko-KR" altLang="en-US" dirty="0"/>
              <a:t>대부분의 </a:t>
            </a:r>
            <a:r>
              <a:rPr lang="en-US" altLang="ko-KR" dirty="0"/>
              <a:t>voxel</a:t>
            </a:r>
            <a:r>
              <a:rPr lang="ko-KR" altLang="en-US" dirty="0"/>
              <a:t>에는 정보가 </a:t>
            </a:r>
            <a:r>
              <a:rPr lang="ko-KR" altLang="en-US" dirty="0" err="1"/>
              <a:t>비어있음</a:t>
            </a:r>
            <a:r>
              <a:rPr lang="en-US" altLang="ko-KR" dirty="0"/>
              <a:t>(=</a:t>
            </a:r>
            <a:r>
              <a:rPr lang="ko-KR" altLang="en-US" dirty="0"/>
              <a:t>비효율적</a:t>
            </a:r>
            <a:r>
              <a:rPr lang="en-US" altLang="ko-KR" dirty="0"/>
              <a:t>)</a:t>
            </a:r>
          </a:p>
          <a:p>
            <a:pPr hangingPunct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37007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ointNet++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altLang="ko-KR" dirty="0"/>
              <a:t>Intro - </a:t>
            </a:r>
            <a:r>
              <a:rPr lang="en-US" altLang="ko-KR" b="1" dirty="0">
                <a:effectLst/>
              </a:rPr>
              <a:t>New</a:t>
            </a:r>
            <a:r>
              <a:rPr lang="ko-KR" altLang="en-US" dirty="0"/>
              <a:t> </a:t>
            </a:r>
            <a:r>
              <a:rPr lang="en-US" altLang="ko-KR" dirty="0"/>
              <a:t>Approach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853725-16A3-555A-508A-76A717BA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1" y="2975758"/>
            <a:ext cx="11332220" cy="56718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A93DD4-FEAD-2BA5-354D-4E20DCC8E7A0}"/>
              </a:ext>
            </a:extLst>
          </p:cNvPr>
          <p:cNvSpPr txBox="1"/>
          <p:nvPr/>
        </p:nvSpPr>
        <p:spPr>
          <a:xfrm>
            <a:off x="1334475" y="10359528"/>
            <a:ext cx="21971000" cy="20415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000" kern="100" spc="0" dirty="0" err="1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VoxelNet</a:t>
            </a:r>
            <a:r>
              <a:rPr lang="ko-KR" altLang="en-US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의 동작에 대해 말하면</a:t>
            </a:r>
            <a:r>
              <a:rPr lang="en-US" altLang="ko-KR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, point cloud</a:t>
            </a:r>
            <a:r>
              <a:rPr lang="ko-KR" altLang="en-US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를 균일한 간격의 </a:t>
            </a:r>
            <a:r>
              <a:rPr lang="en-US" altLang="ko-KR" sz="3000" kern="100" spc="0" dirty="0">
                <a:solidFill>
                  <a:srgbClr val="FF0000"/>
                </a:solidFill>
                <a:effectLst/>
                <a:ea typeface="함초롬돋움" panose="020B0604000101010101" pitchFamily="50" charset="-127"/>
              </a:rPr>
              <a:t>3D Voxel</a:t>
            </a:r>
            <a:r>
              <a:rPr lang="ko-KR" altLang="en-US" sz="3000" kern="100" spc="0" dirty="0">
                <a:solidFill>
                  <a:srgbClr val="FF0000"/>
                </a:solidFill>
                <a:effectLst/>
                <a:ea typeface="함초롬돋움" panose="020B0604000101010101" pitchFamily="50" charset="-127"/>
              </a:rPr>
              <a:t>로 분할</a:t>
            </a:r>
            <a:r>
              <a:rPr lang="ko-KR" altLang="en-US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하고</a:t>
            </a:r>
            <a:r>
              <a:rPr lang="en-US" altLang="ko-KR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, </a:t>
            </a:r>
            <a:r>
              <a:rPr lang="en-US" altLang="ko-KR" sz="3000" kern="100" spc="0" dirty="0">
                <a:solidFill>
                  <a:srgbClr val="FF0000"/>
                </a:solidFill>
                <a:effectLst/>
                <a:ea typeface="함초롬돋움" panose="020B0604000101010101" pitchFamily="50" charset="-127"/>
              </a:rPr>
              <a:t>VFE layer</a:t>
            </a:r>
            <a:r>
              <a:rPr lang="ko-KR" altLang="en-US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를 통해 각 </a:t>
            </a:r>
            <a:r>
              <a:rPr lang="en-US" altLang="ko-KR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voxel</a:t>
            </a:r>
            <a:r>
              <a:rPr lang="ko-KR" altLang="en-US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을 인코딩한 다음</a:t>
            </a:r>
            <a:r>
              <a:rPr lang="en-US" altLang="ko-KR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, </a:t>
            </a: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000" kern="100" spc="0" dirty="0">
                <a:solidFill>
                  <a:srgbClr val="FF0000"/>
                </a:solidFill>
                <a:effectLst/>
                <a:ea typeface="함초롬돋움" panose="020B0604000101010101" pitchFamily="50" charset="-127"/>
              </a:rPr>
              <a:t>3D Convolution</a:t>
            </a:r>
            <a:r>
              <a:rPr lang="ko-KR" altLang="en-US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이 </a:t>
            </a:r>
            <a:r>
              <a:rPr lang="en-US" altLang="ko-KR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local voxel</a:t>
            </a:r>
            <a:r>
              <a:rPr lang="ko-KR" altLang="en-US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을 추가로 집계하여 </a:t>
            </a:r>
            <a:r>
              <a:rPr lang="en-US" altLang="ko-KR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point cloud</a:t>
            </a:r>
            <a:r>
              <a:rPr lang="ko-KR" altLang="en-US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를 고차원 표현으로 만듦</a:t>
            </a:r>
            <a:r>
              <a:rPr lang="en-US" altLang="ko-KR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. </a:t>
            </a: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마지막으로 </a:t>
            </a:r>
            <a:r>
              <a:rPr lang="en-US" altLang="ko-KR" sz="3000" kern="100" spc="0" dirty="0">
                <a:solidFill>
                  <a:srgbClr val="FF0000"/>
                </a:solidFill>
                <a:effectLst/>
                <a:ea typeface="함초롬돋움" panose="020B0604000101010101" pitchFamily="50" charset="-127"/>
              </a:rPr>
              <a:t>RPN</a:t>
            </a:r>
            <a:r>
              <a:rPr lang="ko-KR" altLang="en-US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을 들어온 고차원 표현을 통해 </a:t>
            </a:r>
            <a:r>
              <a:rPr lang="en-US" altLang="ko-KR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detection </a:t>
            </a:r>
            <a:r>
              <a:rPr lang="ko-KR" altLang="en-US" sz="3000" kern="100" spc="0" dirty="0">
                <a:solidFill>
                  <a:srgbClr val="000000"/>
                </a:solidFill>
                <a:effectLst/>
                <a:ea typeface="함초롬돋움" panose="020B0604000101010101" pitchFamily="50" charset="-127"/>
              </a:rPr>
              <a:t>결과를 산출함</a:t>
            </a:r>
            <a:r>
              <a:rPr lang="en-US" altLang="ko-KR" sz="3000" kern="100" dirty="0">
                <a:solidFill>
                  <a:srgbClr val="000000"/>
                </a:solidFill>
                <a:ea typeface="함초롬돋움" panose="020B0604000101010101" pitchFamily="50" charset="-127"/>
              </a:rPr>
              <a:t>.</a:t>
            </a:r>
            <a:endParaRPr lang="ko-KR" altLang="en-US" sz="30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5AF85A-BD6E-4DCD-67C4-A0F94986C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5351" y="3510655"/>
            <a:ext cx="12707209" cy="5136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D2E677-B328-28A3-98B6-5256FB53C9A0}"/>
              </a:ext>
            </a:extLst>
          </p:cNvPr>
          <p:cNvSpPr txBox="1"/>
          <p:nvPr/>
        </p:nvSpPr>
        <p:spPr>
          <a:xfrm>
            <a:off x="11414057" y="8935051"/>
            <a:ext cx="1304979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</a:rPr>
              <a:t>RPN(Region Proposal Network)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72362-EA9C-95C9-5A0A-23A900B825AA}"/>
              </a:ext>
            </a:extLst>
          </p:cNvPr>
          <p:cNvSpPr txBox="1"/>
          <p:nvPr/>
        </p:nvSpPr>
        <p:spPr>
          <a:xfrm>
            <a:off x="-514217" y="8882178"/>
            <a:ext cx="1304979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</a:rPr>
              <a:t>3D Voxel partition + VFE layer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C791E9-C02B-F0DB-B577-4B694FDE5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6129" y="8719235"/>
            <a:ext cx="5702929" cy="80275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4D2E49E-A8F2-DA69-0B78-2B8F43E3B24D}"/>
              </a:ext>
            </a:extLst>
          </p:cNvPr>
          <p:cNvSpPr/>
          <p:nvPr/>
        </p:nvSpPr>
        <p:spPr>
          <a:xfrm>
            <a:off x="8462987" y="8962422"/>
            <a:ext cx="653142" cy="4075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E55BBD1-5136-456B-6E7D-C3C1678120C9}"/>
              </a:ext>
            </a:extLst>
          </p:cNvPr>
          <p:cNvSpPr/>
          <p:nvPr/>
        </p:nvSpPr>
        <p:spPr>
          <a:xfrm>
            <a:off x="14677976" y="8948679"/>
            <a:ext cx="653142" cy="4075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mitation of Point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Intro – </a:t>
            </a:r>
            <a:r>
              <a:rPr lang="en-US" altLang="ko-KR" dirty="0"/>
              <a:t>Contributions</a:t>
            </a:r>
            <a:endParaRPr lang="en-US" dirty="0"/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0336" y="13076009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E79A3-A65B-6CCE-925C-B3A99C39CDB2}"/>
              </a:ext>
            </a:extLst>
          </p:cNvPr>
          <p:cNvSpPr txBox="1"/>
          <p:nvPr/>
        </p:nvSpPr>
        <p:spPr>
          <a:xfrm>
            <a:off x="1206500" y="3560808"/>
            <a:ext cx="14603655" cy="7478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lvl="1" indent="-685800" algn="l">
              <a:buFont typeface="Arial" panose="020B0604020202020204" pitchFamily="34" charset="0"/>
              <a:buChar char="•"/>
            </a:pPr>
            <a:r>
              <a:rPr lang="ko-KR" altLang="en-US" sz="4800" dirty="0">
                <a:solidFill>
                  <a:srgbClr val="000000"/>
                </a:solidFill>
              </a:rPr>
              <a:t>적은 </a:t>
            </a:r>
            <a:r>
              <a:rPr lang="en-US" altLang="ko-KR" sz="4800" dirty="0">
                <a:solidFill>
                  <a:srgbClr val="000000"/>
                </a:solidFill>
              </a:rPr>
              <a:t>3D point</a:t>
            </a:r>
            <a:r>
              <a:rPr lang="ko-KR" altLang="en-US" sz="4800" dirty="0">
                <a:solidFill>
                  <a:srgbClr val="000000"/>
                </a:solidFill>
              </a:rPr>
              <a:t>에서 직접 작동하여 </a:t>
            </a:r>
            <a:r>
              <a:rPr lang="en-US" altLang="ko-KR" sz="4800" dirty="0">
                <a:solidFill>
                  <a:srgbClr val="000000"/>
                </a:solidFill>
              </a:rPr>
              <a:t>hand-crafted </a:t>
            </a:r>
            <a:r>
              <a:rPr lang="ko-KR" altLang="en-US" sz="4800" dirty="0">
                <a:solidFill>
                  <a:srgbClr val="000000"/>
                </a:solidFill>
              </a:rPr>
              <a:t>때문에 발생하는 정보 병목 현상을 피할 수 있고 </a:t>
            </a:r>
            <a:r>
              <a:rPr lang="en-US" altLang="ko-KR" sz="4800" dirty="0">
                <a:solidFill>
                  <a:srgbClr val="000000"/>
                </a:solidFill>
              </a:rPr>
              <a:t>End-to-End Trainable</a:t>
            </a:r>
            <a:r>
              <a:rPr lang="ko-KR" altLang="en-US" sz="4800" dirty="0">
                <a:solidFill>
                  <a:srgbClr val="000000"/>
                </a:solidFill>
              </a:rPr>
              <a:t>임</a:t>
            </a:r>
            <a:endParaRPr lang="en-US" altLang="ko-KR" sz="4800" dirty="0">
              <a:solidFill>
                <a:srgbClr val="0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4800" dirty="0">
              <a:solidFill>
                <a:srgbClr val="000000"/>
              </a:solidFill>
            </a:endParaRPr>
          </a:p>
          <a:p>
            <a:pPr marL="685800" lvl="1" indent="-685800" algn="l">
              <a:buFont typeface="Arial" panose="020B0604020202020204" pitchFamily="34" charset="0"/>
              <a:buChar char="•"/>
            </a:pPr>
            <a:r>
              <a:rPr lang="en-US" altLang="ko-KR" sz="4800" dirty="0">
                <a:solidFill>
                  <a:srgbClr val="000000"/>
                </a:solidFill>
              </a:rPr>
              <a:t>Voxel </a:t>
            </a:r>
            <a:r>
              <a:rPr lang="ko-KR" altLang="en-US" sz="4800" dirty="0">
                <a:solidFill>
                  <a:srgbClr val="000000"/>
                </a:solidFill>
              </a:rPr>
              <a:t>그리드에서 효율적인 병렬처리로</a:t>
            </a:r>
            <a:r>
              <a:rPr lang="en-US" altLang="ko-KR" sz="4800" dirty="0">
                <a:solidFill>
                  <a:srgbClr val="000000"/>
                </a:solidFill>
              </a:rPr>
              <a:t>          (GPU </a:t>
            </a:r>
            <a:r>
              <a:rPr lang="ko-KR" altLang="en-US" sz="4800" dirty="0">
                <a:solidFill>
                  <a:srgbClr val="000000"/>
                </a:solidFill>
              </a:rPr>
              <a:t>연산</a:t>
            </a:r>
            <a:r>
              <a:rPr lang="en-US" altLang="ko-KR" sz="4800" dirty="0">
                <a:solidFill>
                  <a:srgbClr val="000000"/>
                </a:solidFill>
              </a:rPr>
              <a:t>) </a:t>
            </a:r>
            <a:r>
              <a:rPr lang="ko-KR" altLang="en-US" sz="4800" dirty="0">
                <a:solidFill>
                  <a:srgbClr val="000000"/>
                </a:solidFill>
              </a:rPr>
              <a:t>연산하는 방법들을 제시함</a:t>
            </a:r>
            <a:endParaRPr lang="en-US" altLang="ko-KR" sz="4800" dirty="0">
              <a:solidFill>
                <a:srgbClr val="000000"/>
              </a:solidFill>
            </a:endParaRPr>
          </a:p>
          <a:p>
            <a:pPr algn="l"/>
            <a:endParaRPr lang="en-US" altLang="ko-KR" sz="4800" dirty="0">
              <a:solidFill>
                <a:srgbClr val="000000"/>
              </a:solidFill>
            </a:endParaRPr>
          </a:p>
          <a:p>
            <a:pPr marL="685800" lvl="1" indent="-685800" algn="l">
              <a:buFont typeface="Arial" panose="020B0604020202020204" pitchFamily="34" charset="0"/>
              <a:buChar char="•"/>
            </a:pPr>
            <a:r>
              <a:rPr lang="en-US" altLang="ko-KR" sz="4800" dirty="0">
                <a:solidFill>
                  <a:srgbClr val="000000"/>
                </a:solidFill>
              </a:rPr>
              <a:t>KITTI </a:t>
            </a:r>
            <a:r>
              <a:rPr lang="ko-KR" altLang="en-US" sz="4800" dirty="0">
                <a:solidFill>
                  <a:srgbClr val="000000"/>
                </a:solidFill>
              </a:rPr>
              <a:t>벤치마크에 대한 실험을 수행하고</a:t>
            </a:r>
            <a:r>
              <a:rPr lang="en-US" altLang="ko-KR" sz="4800" dirty="0">
                <a:solidFill>
                  <a:srgbClr val="000000"/>
                </a:solidFill>
              </a:rPr>
              <a:t>, </a:t>
            </a:r>
            <a:r>
              <a:rPr lang="en-US" altLang="ko-KR" sz="4800" dirty="0" err="1">
                <a:solidFill>
                  <a:srgbClr val="000000"/>
                </a:solidFill>
              </a:rPr>
              <a:t>VoxelNet</a:t>
            </a:r>
            <a:r>
              <a:rPr lang="ko-KR" altLang="en-US" sz="4800" dirty="0">
                <a:solidFill>
                  <a:srgbClr val="000000"/>
                </a:solidFill>
              </a:rPr>
              <a:t>이 </a:t>
            </a:r>
            <a:r>
              <a:rPr lang="en-US" altLang="ko-KR" sz="4800" dirty="0">
                <a:solidFill>
                  <a:srgbClr val="000000"/>
                </a:solidFill>
              </a:rPr>
              <a:t>LIDAR</a:t>
            </a:r>
            <a:r>
              <a:rPr lang="ko-KR" altLang="en-US" sz="4800" dirty="0">
                <a:solidFill>
                  <a:srgbClr val="000000"/>
                </a:solidFill>
              </a:rPr>
              <a:t>기반 자동차</a:t>
            </a:r>
            <a:r>
              <a:rPr lang="en-US" altLang="ko-KR" sz="4800" dirty="0">
                <a:solidFill>
                  <a:srgbClr val="000000"/>
                </a:solidFill>
              </a:rPr>
              <a:t>, </a:t>
            </a:r>
            <a:r>
              <a:rPr lang="ko-KR" altLang="en-US" sz="4800" dirty="0">
                <a:solidFill>
                  <a:srgbClr val="000000"/>
                </a:solidFill>
              </a:rPr>
              <a:t>보행자 및 자전거 감지를 수행함</a:t>
            </a:r>
            <a:endParaRPr lang="en-US" altLang="ko-KR" sz="4800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5BB253-D455-0E1C-FF6D-73F5FBD0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4824" y="2946855"/>
            <a:ext cx="6240949" cy="50868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9D4AEB-C32E-1DF9-5B29-4E1C0D54E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2172" y="8736369"/>
            <a:ext cx="6655260" cy="28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509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154D7-1C80-F18E-0D5E-4ED40605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Feature Learning Network</a:t>
            </a:r>
            <a:endParaRPr kumimoji="1" lang="ko-Kore-KR" altLang="en-US" dirty="0"/>
          </a:p>
        </p:txBody>
      </p:sp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2D288E71-BC6D-C786-0C17-87BC9C5DF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11" y="4077629"/>
            <a:ext cx="17733778" cy="55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154D7-1C80-F18E-0D5E-4ED40605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Feature Learning Network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193E87-2A29-937E-710A-A032C14D0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76401" y="3651250"/>
                <a:ext cx="15305314" cy="8702676"/>
              </a:xfrm>
            </p:spPr>
            <p:txBody>
              <a:bodyPr/>
              <a:lstStyle/>
              <a:p>
                <a:r>
                  <a:rPr kumimoji="1" lang="en-US" altLang="ko-Kore-KR" dirty="0"/>
                  <a:t>Voxel Partition</a:t>
                </a:r>
              </a:p>
              <a:p>
                <a:pPr lvl="1"/>
                <a:r>
                  <a:rPr lang="en-US" altLang="ko-Kore-KR" sz="4000" dirty="0"/>
                  <a:t>Given a point cloud, we subdivide the 3D space into equally spaced voxels </a:t>
                </a:r>
              </a:p>
              <a:p>
                <a:pPr lvl="1"/>
                <a:endParaRPr kumimoji="1" lang="en-US" altLang="ko-Kore-KR" dirty="0"/>
              </a:p>
              <a:p>
                <a:pPr lvl="1"/>
                <a:r>
                  <a:rPr kumimoji="1" lang="en-US" altLang="ko-Kore-KR" sz="4400" dirty="0"/>
                  <a:t>a voxel size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kumimoji="1" lang="en-US" altLang="ko-Kore-KR" sz="4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kumimoji="1" lang="en-US" altLang="ko-Kore-KR" sz="4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kumimoji="1" lang="en-US" altLang="ko-Kore-KR" sz="4400" dirty="0"/>
                  <a:t> </a:t>
                </a:r>
              </a:p>
              <a:p>
                <a:pPr lvl="1"/>
                <a:endParaRPr kumimoji="1" lang="en-US" altLang="ko-Kore-KR" sz="4400" dirty="0"/>
              </a:p>
              <a:p>
                <a:pPr lvl="1"/>
                <a:r>
                  <a:rPr kumimoji="1" lang="en-US" altLang="ko-Kore-KR" sz="4400" dirty="0"/>
                  <a:t>3D voxel grid size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ore-KR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ko-Kore-KR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4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ore-KR" sz="4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kumimoji="1" lang="en-US" altLang="ko-Kore-KR" sz="4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ore-KR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ko-Kore-KR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4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ore-KR" sz="4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kumimoji="1" lang="en-US" altLang="ko-Kore-KR" sz="4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ore-KR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4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ko-Kore-KR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4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ore-KR" sz="4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</m:den>
                    </m:f>
                  </m:oMath>
                </a14:m>
                <a:endParaRPr kumimoji="1" lang="ko-Kore-KR" altLang="en-US" sz="4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193E87-2A29-937E-710A-A032C14D0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1" y="3651250"/>
                <a:ext cx="15305314" cy="8702676"/>
              </a:xfrm>
              <a:blipFill>
                <a:blip r:embed="rId2"/>
                <a:stretch>
                  <a:fillRect l="-2570" t="-40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FCBB2EE8-0B73-C282-4BE3-D4FFF648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943" y="3396092"/>
            <a:ext cx="6092870" cy="5306400"/>
          </a:xfrm>
          <a:prstGeom prst="rect">
            <a:avLst/>
          </a:prstGeom>
        </p:spPr>
      </p:pic>
      <p:sp>
        <p:nvSpPr>
          <p:cNvPr id="8" name="정육면체 7">
            <a:extLst>
              <a:ext uri="{FF2B5EF4-FFF2-40B4-BE49-F238E27FC236}">
                <a16:creationId xmlns:a16="http://schemas.microsoft.com/office/drawing/2014/main" id="{C6BC810A-0A09-DEEF-E084-F792B6947292}"/>
              </a:ext>
            </a:extLst>
          </p:cNvPr>
          <p:cNvSpPr/>
          <p:nvPr/>
        </p:nvSpPr>
        <p:spPr>
          <a:xfrm rot="16200000">
            <a:off x="19202400" y="8853122"/>
            <a:ext cx="3374572" cy="3635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80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8AF0AF-E735-0C50-F2F2-54F6655483B0}"/>
              </a:ext>
            </a:extLst>
          </p:cNvPr>
          <p:cNvGrpSpPr/>
          <p:nvPr/>
        </p:nvGrpSpPr>
        <p:grpSpPr>
          <a:xfrm>
            <a:off x="16343451" y="10073867"/>
            <a:ext cx="1703614" cy="1620222"/>
            <a:chOff x="6096000" y="5246914"/>
            <a:chExt cx="851807" cy="810111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C4DF1C8-908B-519D-46D7-00360D55AC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5798493"/>
              <a:ext cx="587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B413166-D39F-80F8-E19D-F725723E79D3}"/>
                </a:ext>
              </a:extLst>
            </p:cNvPr>
            <p:cNvCxnSpPr>
              <a:cxnSpLocks/>
            </p:cNvCxnSpPr>
            <p:nvPr/>
          </p:nvCxnSpPr>
          <p:spPr>
            <a:xfrm>
              <a:off x="6683829" y="5798493"/>
              <a:ext cx="263978" cy="25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2BCE7F4-2838-1DB8-3FBD-4688A178F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3829" y="5246914"/>
              <a:ext cx="0" cy="551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222122-46CD-B808-4C2E-6B650EBCC118}"/>
                  </a:ext>
                </a:extLst>
              </p:cNvPr>
              <p:cNvSpPr txBox="1"/>
              <p:nvPr/>
            </p:nvSpPr>
            <p:spPr>
              <a:xfrm>
                <a:off x="15762514" y="10625445"/>
                <a:ext cx="5809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4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222122-46CD-B808-4C2E-6B650EBCC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514" y="10625445"/>
                <a:ext cx="580936" cy="830997"/>
              </a:xfrm>
              <a:prstGeom prst="rect">
                <a:avLst/>
              </a:prstGeom>
              <a:blipFill>
                <a:blip r:embed="rId4"/>
                <a:stretch>
                  <a:fillRect l="-195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F9CA19-9100-B1A1-21A2-4EA6FB7D7BEE}"/>
                  </a:ext>
                </a:extLst>
              </p:cNvPr>
              <p:cNvSpPr txBox="1"/>
              <p:nvPr/>
            </p:nvSpPr>
            <p:spPr>
              <a:xfrm>
                <a:off x="18020574" y="11177025"/>
                <a:ext cx="5809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4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ore-KR" altLang="en-US" sz="4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F9CA19-9100-B1A1-21A2-4EA6FB7D7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574" y="11177025"/>
                <a:ext cx="580936" cy="830997"/>
              </a:xfrm>
              <a:prstGeom prst="rect">
                <a:avLst/>
              </a:prstGeom>
              <a:blipFill>
                <a:blip r:embed="rId5"/>
                <a:stretch>
                  <a:fillRect l="-29787" b="-181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937829-DAFA-1B84-7710-6FE229DA33A8}"/>
                  </a:ext>
                </a:extLst>
              </p:cNvPr>
              <p:cNvSpPr txBox="1"/>
              <p:nvPr/>
            </p:nvSpPr>
            <p:spPr>
              <a:xfrm>
                <a:off x="17519108" y="9556803"/>
                <a:ext cx="5809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48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937829-DAFA-1B84-7710-6FE229DA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9108" y="9556803"/>
                <a:ext cx="580936" cy="830997"/>
              </a:xfrm>
              <a:prstGeom prst="rect">
                <a:avLst/>
              </a:prstGeom>
              <a:blipFill>
                <a:blip r:embed="rId6"/>
                <a:stretch>
                  <a:fillRect l="-148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80D2CF-5D5B-0534-4CE3-AA5F29C62158}"/>
                  </a:ext>
                </a:extLst>
              </p:cNvPr>
              <p:cNvSpPr txBox="1"/>
              <p:nvPr/>
            </p:nvSpPr>
            <p:spPr>
              <a:xfrm>
                <a:off x="20889686" y="12288611"/>
                <a:ext cx="5809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ore-KR" sz="48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kumimoji="1" lang="ko-Kore-KR" altLang="en-US" sz="4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80D2CF-5D5B-0534-4CE3-AA5F29C62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686" y="12288611"/>
                <a:ext cx="580936" cy="830997"/>
              </a:xfrm>
              <a:prstGeom prst="rect">
                <a:avLst/>
              </a:prstGeom>
              <a:blipFill>
                <a:blip r:embed="rId7"/>
                <a:stretch>
                  <a:fillRect l="-55319" r="-23404" b="-106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06BD9F-6BEE-2090-7663-C5D9D03DADFA}"/>
                  </a:ext>
                </a:extLst>
              </p:cNvPr>
              <p:cNvSpPr txBox="1"/>
              <p:nvPr/>
            </p:nvSpPr>
            <p:spPr>
              <a:xfrm>
                <a:off x="18799628" y="11694089"/>
                <a:ext cx="5809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ore-KR" sz="4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kumimoji="1" lang="ko-Kore-KR" altLang="en-US" sz="4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06BD9F-6BEE-2090-7663-C5D9D03DA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628" y="11694089"/>
                <a:ext cx="580936" cy="830997"/>
              </a:xfrm>
              <a:prstGeom prst="rect">
                <a:avLst/>
              </a:prstGeom>
              <a:blipFill>
                <a:blip r:embed="rId8"/>
                <a:stretch>
                  <a:fillRect l="-50000" r="-15217" b="-89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ED9E06-FA5C-B118-FA6A-48A3DFE48B0C}"/>
                  </a:ext>
                </a:extLst>
              </p:cNvPr>
              <p:cNvSpPr txBox="1"/>
              <p:nvPr/>
            </p:nvSpPr>
            <p:spPr>
              <a:xfrm>
                <a:off x="18346970" y="9844505"/>
                <a:ext cx="5809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ore-KR" sz="4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ko-Kore-KR" altLang="en-US" sz="4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ED9E06-FA5C-B118-FA6A-48A3DFE4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6970" y="9844505"/>
                <a:ext cx="580936" cy="830997"/>
              </a:xfrm>
              <a:prstGeom prst="rect">
                <a:avLst/>
              </a:prstGeom>
              <a:blipFill>
                <a:blip r:embed="rId9"/>
                <a:stretch>
                  <a:fillRect l="-46809" r="-12766" b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46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154D7-1C80-F18E-0D5E-4ED40605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Feature Learning Network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93E87-2A29-937E-710A-A032C14D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1"/>
            <a:ext cx="17188544" cy="4351338"/>
          </a:xfrm>
        </p:spPr>
        <p:txBody>
          <a:bodyPr>
            <a:normAutofit/>
          </a:bodyPr>
          <a:lstStyle/>
          <a:p>
            <a:r>
              <a:rPr kumimoji="1" lang="en-US" altLang="ko-Kore-KR" dirty="0"/>
              <a:t> Grouping</a:t>
            </a:r>
            <a:endParaRPr kumimoji="1" lang="ko-Kore-KR" altLang="en-US" dirty="0"/>
          </a:p>
          <a:p>
            <a:pPr lvl="1"/>
            <a:r>
              <a:rPr lang="en-US" altLang="ko-Kore-KR" sz="4000" dirty="0"/>
              <a:t>We group the points according to the voxel they reside in </a:t>
            </a:r>
            <a:endParaRPr kumimoji="1" lang="en-US" altLang="ko-Kore-KR" dirty="0"/>
          </a:p>
          <a:p>
            <a:pPr lvl="1"/>
            <a:r>
              <a:rPr kumimoji="1" lang="en-US" altLang="ko-Kore-KR" sz="4000" dirty="0"/>
              <a:t>Therefore, after grouping, a voxel will contain a variable number of points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C2AE4C-8977-58E5-F046-100E26EE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044" y="4125118"/>
            <a:ext cx="2895600" cy="3403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013FD2-368D-FDB8-A07C-6145E9321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044" y="9114630"/>
            <a:ext cx="4241800" cy="360680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CF80418-FA3B-A598-4267-24C6E1473CB8}"/>
              </a:ext>
            </a:extLst>
          </p:cNvPr>
          <p:cNvSpPr txBox="1">
            <a:spLocks/>
          </p:cNvSpPr>
          <p:nvPr/>
        </p:nvSpPr>
        <p:spPr>
          <a:xfrm>
            <a:off x="1676400" y="8002588"/>
            <a:ext cx="17188544" cy="55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kumimoji="1" lang="en-US" altLang="ko-Kore-KR" dirty="0"/>
              <a:t> </a:t>
            </a:r>
            <a:r>
              <a:rPr kumimoji="1" lang="en-US" altLang="ko-Kore-KR" sz="5200" dirty="0"/>
              <a:t>Random Sampling</a:t>
            </a:r>
            <a:endParaRPr kumimoji="1" lang="ko-Kore-KR" altLang="en-US" sz="5200" dirty="0"/>
          </a:p>
          <a:p>
            <a:pPr lvl="1" hangingPunct="1"/>
            <a:r>
              <a:rPr lang="en-US" altLang="ko-Kore-KR" sz="4300" dirty="0">
                <a:solidFill>
                  <a:srgbClr val="000000"/>
                </a:solidFill>
              </a:rPr>
              <a:t>We randomly sample a fixed number, T, of points from those voxels containing more than T points</a:t>
            </a:r>
            <a:endParaRPr kumimoji="1" lang="en-US" altLang="ko-Kore-KR" sz="4300" dirty="0"/>
          </a:p>
          <a:p>
            <a:pPr lvl="1"/>
            <a:r>
              <a:rPr kumimoji="1" lang="en-US" altLang="ko-Kore-KR" sz="4300" dirty="0">
                <a:solidFill>
                  <a:srgbClr val="000000"/>
                </a:solidFill>
              </a:rPr>
              <a:t>2 purposes</a:t>
            </a:r>
          </a:p>
          <a:p>
            <a:pPr marL="2743200" lvl="2" indent="-914400">
              <a:buFont typeface="+mj-lt"/>
              <a:buAutoNum type="arabicParenR"/>
            </a:pPr>
            <a:r>
              <a:rPr kumimoji="1" lang="en-US" altLang="ko-Kore-KR" sz="3900" dirty="0">
                <a:solidFill>
                  <a:srgbClr val="000000"/>
                </a:solidFill>
              </a:rPr>
              <a:t>Computational savings</a:t>
            </a:r>
          </a:p>
          <a:p>
            <a:pPr marL="2743200" lvl="2" indent="-914400">
              <a:buFont typeface="+mj-lt"/>
              <a:buAutoNum type="arabicParenR"/>
            </a:pPr>
            <a:r>
              <a:rPr kumimoji="1" lang="en-US" altLang="ko-Kore-KR" sz="3900" dirty="0">
                <a:solidFill>
                  <a:srgbClr val="000000"/>
                </a:solidFill>
              </a:rPr>
              <a:t>Decreases the imbalance of points between the voxels which reduces the sampling bias, and adds more variation to training</a:t>
            </a:r>
          </a:p>
          <a:p>
            <a:pPr hangingPunct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1504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154D7-1C80-F18E-0D5E-4ED40605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Feature Learning Network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193E87-2A29-937E-710A-A032C14D0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76401" y="3211551"/>
                <a:ext cx="22288500" cy="458818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ore-KR" dirty="0"/>
                  <a:t>Stacked Voxel Feature Encoding</a:t>
                </a:r>
              </a:p>
              <a:p>
                <a:pPr lvl="1"/>
                <a:r>
                  <a:rPr kumimoji="1" lang="en-US" altLang="ko-Kore-KR" sz="4000" dirty="0"/>
                  <a:t>LiDAR points in a non-empty voxel : </a:t>
                </a:r>
                <a14:m>
                  <m:oMath xmlns:m="http://schemas.openxmlformats.org/officeDocument/2006/math">
                    <m:r>
                      <a:rPr kumimoji="1" lang="en-US" altLang="ko-Kore-KR" sz="4000" b="1" i="0" smtClean="0">
                        <a:latin typeface="Cambria Math" panose="02040503050406030204" pitchFamily="18" charset="0"/>
                      </a:rPr>
                      <m:t>𝐕</m:t>
                    </m:r>
                    <m:r>
                      <a:rPr kumimoji="1" lang="en-US" altLang="ko-Kore-KR" sz="4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ore-KR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4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4000" b="1" i="0" smtClean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ore-KR" sz="4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kumimoji="1" lang="en-US" altLang="ko-Kore-KR" sz="4000" b="1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kumimoji="1" lang="en-US" altLang="ko-Kore-K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ko-Kore-KR" sz="4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ko-Kore-KR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ore-KR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kumimoji="1" lang="en-US" altLang="ko-Kore-KR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kumimoji="1" lang="en-US" altLang="ko-Kore-KR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ko-Kore-KR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4000" b="0" i="1" smtClean="0"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kumimoji="1" lang="en-US" altLang="ko-Kore-KR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ko-Kore-KR" sz="4000" b="0" dirty="0"/>
              </a:p>
              <a:p>
                <a:pPr lvl="1"/>
                <a:r>
                  <a:rPr lang="en-US" altLang="ko-Kore-KR" sz="4000" dirty="0"/>
                  <a:t>L</a:t>
                </a:r>
                <a:r>
                  <a:rPr lang="en-US" altLang="ko-Kore-KR" sz="4000" dirty="0">
                    <a:effectLst/>
                  </a:rPr>
                  <a:t>ocal mean as the centroid of all the points in </a:t>
                </a:r>
                <a14:m>
                  <m:oMath xmlns:m="http://schemas.openxmlformats.org/officeDocument/2006/math">
                    <m:r>
                      <a:rPr lang="en-US" altLang="ko-Kore-KR" sz="4000" b="1" i="0" smtClean="0">
                        <a:effectLst/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altLang="ko-Kore-KR" sz="4000" dirty="0"/>
                  <a:t> : </a:t>
                </a:r>
                <a14:m>
                  <m:oMath xmlns:m="http://schemas.openxmlformats.org/officeDocument/2006/math">
                    <m:r>
                      <a:rPr lang="en-US" altLang="ko-Kore-KR" sz="4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ore-KR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ore-KR" sz="4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ore-KR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ore-KR" sz="4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ore-KR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ore-K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ore-KR" sz="4000" dirty="0"/>
              </a:p>
              <a:p>
                <a:pPr lvl="1"/>
                <a:r>
                  <a:rPr lang="en-US" altLang="ko-Kore-KR" sz="4000" dirty="0"/>
                  <a:t>Input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4000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40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kumimoji="1" lang="en-US" altLang="ko-Kore-KR" sz="4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ore-KR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ore-K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ko-Kore-KR" sz="4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4000" b="1" i="0" smtClean="0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kumimoji="1" lang="en-US" altLang="ko-Kore-KR" sz="4000" b="1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kumimoji="1" lang="en-US" altLang="ko-Kore-K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4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ko-Kore-KR" sz="4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ko-Kore-KR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ore-KR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kumimoji="1" lang="en-US" altLang="ko-Kore-KR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kumimoji="1" lang="en-US" altLang="ko-Kore-KR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ko-Kore-KR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4000" b="0" i="1" smtClean="0"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kumimoji="1" lang="en-US" altLang="ko-Kore-KR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ore-KR" sz="4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193E87-2A29-937E-710A-A032C14D0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1" y="3211551"/>
                <a:ext cx="22288500" cy="4588189"/>
              </a:xfrm>
              <a:blipFill>
                <a:blip r:embed="rId2"/>
                <a:stretch>
                  <a:fillRect l="-1766" t="-7735" b="-13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45D5CFD-C57D-94CF-3A0C-B9F0DE34A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31" y="7799740"/>
            <a:ext cx="8130169" cy="5267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F1B15539-7CD8-E0D8-38C4-480184F14D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401" y="8022765"/>
                <a:ext cx="14158329" cy="52678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lvl="1" hangingPunct="1"/>
                <a:r>
                  <a:rPr lang="en-US" altLang="ko-Kore-KR" sz="4000" dirty="0"/>
                  <a:t>Fully Connected Neural (FCN) network</a:t>
                </a:r>
              </a:p>
              <a:p>
                <a:pPr lvl="2" hangingPunct="1"/>
                <a:r>
                  <a:rPr lang="en-US" altLang="ko-Kore-KR" sz="3600" dirty="0"/>
                  <a:t>Consist of linear layer, batch normalization (BN), and rectified linear unit (</a:t>
                </a:r>
                <a:r>
                  <a:rPr lang="en-US" altLang="ko-Kore-KR" sz="3600" dirty="0" err="1"/>
                  <a:t>ReLU</a:t>
                </a:r>
                <a:r>
                  <a:rPr lang="en-US" altLang="ko-Kore-KR" sz="3600" dirty="0"/>
                  <a:t>)</a:t>
                </a:r>
              </a:p>
              <a:p>
                <a:pPr lvl="2" hangingPunct="1"/>
                <a:r>
                  <a:rPr lang="en-US" altLang="ko-Kore-KR" sz="3600" dirty="0"/>
                  <a:t>Get the point-wise feature (encoding the shape of the surface contained within the voxel)</a:t>
                </a:r>
              </a:p>
              <a:p>
                <a:pPr lvl="1" hangingPunct="1"/>
                <a:r>
                  <a:rPr lang="en-US" altLang="ko-Kore-KR" sz="3600" dirty="0"/>
                  <a:t>Output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600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36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ko-Kore-KR" sz="3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ore-KR" sz="3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ko-Kore-KR" sz="3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ore-KR" sz="3600" b="1" i="0" smtClean="0"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e>
                              <m:sub>
                                <m: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ko-Kore-KR" sz="3600" b="0" i="0" smtClean="0">
                                    <a:latin typeface="Cambria Math" panose="02040503050406030204" pitchFamily="18" charset="0"/>
                                  </a:rPr>
                                  <m:t>out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kumimoji="1" lang="en-US" altLang="ko-Kore-KR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3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kumimoji="1" lang="en-US" altLang="ko-Kore-KR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ore-KR" sz="3600" dirty="0"/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F1B15539-7CD8-E0D8-38C4-480184F14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8022765"/>
                <a:ext cx="14158329" cy="5267862"/>
              </a:xfrm>
              <a:prstGeom prst="rect">
                <a:avLst/>
              </a:prstGeom>
              <a:blipFill>
                <a:blip r:embed="rId4"/>
                <a:stretch>
                  <a:fillRect t="-552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67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154D7-1C80-F18E-0D5E-4ED40605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Feature Learning Network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93E87-2A29-937E-710A-A032C14D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1" y="3651249"/>
            <a:ext cx="17482458" cy="9417979"/>
          </a:xfrm>
        </p:spPr>
        <p:txBody>
          <a:bodyPr>
            <a:normAutofit/>
          </a:bodyPr>
          <a:lstStyle/>
          <a:p>
            <a:r>
              <a:rPr kumimoji="1" lang="en-US" altLang="ko-Kore-KR" dirty="0"/>
              <a:t>Sparse Tensor Representation</a:t>
            </a:r>
          </a:p>
          <a:p>
            <a:pPr lvl="1"/>
            <a:r>
              <a:rPr kumimoji="1" lang="en-US" altLang="ko-Kore-KR" sz="4000" dirty="0"/>
              <a:t>Although the point cloud contains ∼100k points, more than 90% of voxels typically are empty</a:t>
            </a:r>
          </a:p>
          <a:p>
            <a:pPr lvl="1"/>
            <a:r>
              <a:rPr kumimoji="1" lang="en-US" altLang="ko-Kore-KR" sz="4000" dirty="0"/>
              <a:t>By processing only the non-empty voxels, we obtain a list of voxel features</a:t>
            </a:r>
          </a:p>
          <a:p>
            <a:pPr lvl="1"/>
            <a:r>
              <a:rPr kumimoji="1" lang="en-US" altLang="ko-Kore-KR" sz="4000" dirty="0"/>
              <a:t>2 Reasons</a:t>
            </a:r>
          </a:p>
          <a:p>
            <a:pPr marL="1962150" lvl="2" indent="-742950">
              <a:buFont typeface="+mj-lt"/>
              <a:buAutoNum type="arabicParenR"/>
            </a:pPr>
            <a:r>
              <a:rPr kumimoji="1" lang="en-US" altLang="ko-Kore-KR" sz="3600" dirty="0"/>
              <a:t>Reduce the memory usage </a:t>
            </a:r>
          </a:p>
          <a:p>
            <a:pPr marL="1962150" lvl="2" indent="-742950">
              <a:buFont typeface="+mj-lt"/>
              <a:buAutoNum type="arabicParenR"/>
            </a:pPr>
            <a:r>
              <a:rPr kumimoji="1" lang="en-US" altLang="ko-Kore-KR" sz="3600" dirty="0"/>
              <a:t>Reduce computation cost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CFB710-7F36-6EC0-ADE7-596D9D13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556" y="6063342"/>
            <a:ext cx="3722648" cy="73442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F65C2D-BDB4-65D3-573D-F2ECD249D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2556" y="2402342"/>
            <a:ext cx="2895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4124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1414</Words>
  <Application>Microsoft Office PowerPoint</Application>
  <PresentationFormat>사용자 지정</PresentationFormat>
  <Paragraphs>210</Paragraphs>
  <Slides>25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Helvetica Neue</vt:lpstr>
      <vt:lpstr>Helvetica Neue Medium</vt:lpstr>
      <vt:lpstr>Arial</vt:lpstr>
      <vt:lpstr>Cambria Math</vt:lpstr>
      <vt:lpstr>Wingdings</vt:lpstr>
      <vt:lpstr>21_BasicWhite</vt:lpstr>
      <vt:lpstr>VoxelNet   End-to-End Learning for Point Cloud Based 3D Object Detection</vt:lpstr>
      <vt:lpstr>Intro – Previous Approach</vt:lpstr>
      <vt:lpstr>Intro - New Approach</vt:lpstr>
      <vt:lpstr>Intro – Contributions</vt:lpstr>
      <vt:lpstr>Feature Learning Network</vt:lpstr>
      <vt:lpstr>Feature Learning Network</vt:lpstr>
      <vt:lpstr>Feature Learning Network</vt:lpstr>
      <vt:lpstr>Feature Learning Network</vt:lpstr>
      <vt:lpstr>Feature Learning Network</vt:lpstr>
      <vt:lpstr>Convolutional Middle Layers</vt:lpstr>
      <vt:lpstr>Convolutional Middle Layers</vt:lpstr>
      <vt:lpstr>Region Proposal Network (RPN)</vt:lpstr>
      <vt:lpstr>Region Proposal Network (RPN)</vt:lpstr>
      <vt:lpstr>Loss Function</vt:lpstr>
      <vt:lpstr>Loss Function</vt:lpstr>
      <vt:lpstr>Network Details</vt:lpstr>
      <vt:lpstr>Network Details</vt:lpstr>
      <vt:lpstr>Data Augmentation</vt:lpstr>
      <vt:lpstr>Experiments</vt:lpstr>
      <vt:lpstr>Experiments</vt:lpstr>
      <vt:lpstr>Experiments</vt:lpstr>
      <vt:lpstr>Experiments</vt:lpstr>
      <vt:lpstr>Experiments</vt:lpstr>
      <vt:lpstr>Experiments</vt:lpstr>
      <vt:lpstr>Conclusion &amp;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PointNet++</dc:title>
  <dc:creator>박준서</dc:creator>
  <cp:lastModifiedBy>근주</cp:lastModifiedBy>
  <cp:revision>102</cp:revision>
  <cp:lastPrinted>2023-03-29T04:31:34Z</cp:lastPrinted>
  <dcterms:modified xsi:type="dcterms:W3CDTF">2023-03-29T04:32:50Z</dcterms:modified>
</cp:coreProperties>
</file>